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5" autoAdjust="0"/>
    <p:restoredTop sz="94655" autoAdjust="0"/>
  </p:normalViewPr>
  <p:slideViewPr>
    <p:cSldViewPr>
      <p:cViewPr varScale="1">
        <p:scale>
          <a:sx n="89" d="100"/>
          <a:sy n="89" d="100"/>
        </p:scale>
        <p:origin x="5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154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308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FB68F1-8358-4766-9F3E-04A34EF38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602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5229225"/>
            <a:ext cx="6913563" cy="89376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hu-HU" noProof="0" smtClean="0"/>
              <a:t>Mintacím szerkesztése</a:t>
            </a:r>
            <a:endParaRPr 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6021388"/>
            <a:ext cx="6913563" cy="503237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 sz="2400" b="1"/>
            </a:lvl1pPr>
          </a:lstStyle>
          <a:p>
            <a:pPr lvl="0"/>
            <a:r>
              <a:rPr lang="hu-HU" noProof="0" smtClean="0"/>
              <a:t>Alcím mintájának szerkesztése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264275" y="476250"/>
            <a:ext cx="1763713" cy="60499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71550" y="476250"/>
            <a:ext cx="5140325" cy="60499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550" y="1052513"/>
            <a:ext cx="3127375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51325" y="1052513"/>
            <a:ext cx="3128963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6250"/>
            <a:ext cx="6985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052513"/>
            <a:ext cx="6408738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mla.hu/dace-projekt/" TargetMode="External"/><Relationship Id="rId2" Type="http://schemas.openxmlformats.org/officeDocument/2006/relationships/hyperlink" Target="https://poweredtemplate.com/07340/0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0" y="4869160"/>
            <a:ext cx="7848872" cy="793750"/>
          </a:xfrm>
          <a:noFill/>
        </p:spPr>
        <p:txBody>
          <a:bodyPr/>
          <a:lstStyle/>
          <a:p>
            <a:pPr algn="ctr" eaLnBrk="1" hangingPunct="1"/>
            <a:r>
              <a:rPr lang="hu-HU" sz="2800" dirty="0" smtClean="0"/>
              <a:t>DACE Projekt</a:t>
            </a:r>
            <a:br>
              <a:rPr lang="hu-HU" sz="2800" dirty="0" smtClean="0"/>
            </a:br>
            <a:r>
              <a:rPr lang="hu-HU" sz="2800" dirty="0" smtClean="0"/>
              <a:t>A magyar felmérés </a:t>
            </a:r>
            <a:r>
              <a:rPr lang="hu-HU" sz="2800" dirty="0" smtClean="0"/>
              <a:t>adatai és eredményei</a:t>
            </a:r>
            <a:endParaRPr lang="uk-UA" sz="28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6" y="5805264"/>
            <a:ext cx="7560839" cy="4333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hu-HU" sz="2000" dirty="0" smtClean="0">
                <a:latin typeface="+mj-lt"/>
              </a:rPr>
              <a:t>dr. Kiss Csaba, igazgató, EMLA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hu-HU" sz="2000" dirty="0" smtClean="0">
                <a:latin typeface="+mj-lt"/>
              </a:rPr>
              <a:t>Budapest, 2023. június 29.</a:t>
            </a:r>
            <a:endParaRPr lang="uk-UA" sz="2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>
              <a:hlinkClick r:id="rId2"/>
            </a:endParaRPr>
          </a:p>
          <a:p>
            <a:endParaRPr lang="hu-HU" dirty="0">
              <a:hlinkClick r:id="rId2"/>
            </a:endParaRPr>
          </a:p>
          <a:p>
            <a:pPr marL="0" indent="0">
              <a:buNone/>
            </a:pPr>
            <a:r>
              <a:rPr lang="hu-HU" dirty="0"/>
              <a:t>Köszönöm a figyelmet</a:t>
            </a:r>
            <a:r>
              <a:rPr lang="hu-HU" dirty="0" smtClean="0"/>
              <a:t>!</a:t>
            </a:r>
          </a:p>
          <a:p>
            <a:endParaRPr lang="hu-HU" dirty="0" smtClean="0">
              <a:hlinkClick r:id="rId2"/>
            </a:endParaRPr>
          </a:p>
          <a:p>
            <a:pPr marL="0" indent="0">
              <a:buNone/>
            </a:pPr>
            <a:r>
              <a:rPr lang="hu-HU" dirty="0">
                <a:hlinkClick r:id="rId3"/>
              </a:rPr>
              <a:t>https://emla.hu/dace-projekt/</a:t>
            </a:r>
            <a:r>
              <a:rPr lang="hu-HU" dirty="0"/>
              <a:t>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projektet az Európai Unió támogatja.</a:t>
            </a:r>
          </a:p>
          <a:p>
            <a:pPr marL="0" indent="0">
              <a:buNone/>
            </a:pPr>
            <a:endParaRPr lang="hu-HU" dirty="0" smtClean="0">
              <a:hlinkClick r:id="rId2"/>
            </a:endParaRPr>
          </a:p>
          <a:p>
            <a:pPr marL="0" indent="0">
              <a:buNone/>
            </a:pPr>
            <a:endParaRPr lang="hu-HU" dirty="0">
              <a:hlinkClick r:id="rId2"/>
            </a:endParaRPr>
          </a:p>
          <a:p>
            <a:pPr marL="0" indent="0">
              <a:buNone/>
            </a:pPr>
            <a:r>
              <a:rPr lang="en-US" sz="1000" dirty="0" smtClean="0">
                <a:hlinkClick r:id="rId2"/>
              </a:rPr>
              <a:t>https</a:t>
            </a:r>
            <a:r>
              <a:rPr lang="en-US" sz="1000" dirty="0">
                <a:hlinkClick r:id="rId2"/>
              </a:rPr>
              <a:t>://</a:t>
            </a:r>
            <a:r>
              <a:rPr lang="en-US" sz="1000" dirty="0" smtClean="0">
                <a:hlinkClick r:id="rId2"/>
              </a:rPr>
              <a:t>poweredtemplate.com/07340/0/index.html</a:t>
            </a:r>
            <a:r>
              <a:rPr lang="hu-HU" sz="1000" dirty="0" smtClean="0"/>
              <a:t> </a:t>
            </a:r>
            <a:endParaRPr lang="hu-HU" sz="1000" dirty="0"/>
          </a:p>
        </p:txBody>
      </p:sp>
      <p:pic>
        <p:nvPicPr>
          <p:cNvPr id="10" name="Picture 2" descr="Flag of Europe -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113" y="4906962"/>
            <a:ext cx="242887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3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dirty="0" smtClean="0"/>
              <a:t>A felmérés leírása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Cél: a klímaválság hatásaihoz köthető attitűdök és a hatások mérséklésére szolgáló jogi eszközök ismertségének feltárása</a:t>
            </a:r>
          </a:p>
          <a:p>
            <a:r>
              <a:rPr lang="hu-HU" dirty="0" smtClean="0"/>
              <a:t>Módszertan: online kérdőív 12 kérdéssel, eltérő profilú online platformokon terjesztve 1,5 hónapig</a:t>
            </a:r>
          </a:p>
          <a:p>
            <a:r>
              <a:rPr lang="hu-HU" dirty="0" smtClean="0"/>
              <a:t>Időigény: rövid, 5-10 perces válaszadás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45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dirty="0" smtClean="0"/>
              <a:t>A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Életkor, Nem, Iskolai végzettség, Településtípus</a:t>
            </a:r>
          </a:p>
          <a:p>
            <a:r>
              <a:rPr lang="hu-HU" dirty="0" smtClean="0"/>
              <a:t>Mennyire aggódik a klímaválság miatt</a:t>
            </a:r>
          </a:p>
          <a:p>
            <a:r>
              <a:rPr lang="hu-HU" dirty="0" smtClean="0"/>
              <a:t>Befolyásolják-e a mindennapi életét (ha igen, hogyan)</a:t>
            </a:r>
          </a:p>
          <a:p>
            <a:r>
              <a:rPr lang="hu-HU" dirty="0" smtClean="0"/>
              <a:t>Felelős-e a kormány és megfelelő intézkedéseket tesz-e</a:t>
            </a:r>
          </a:p>
          <a:p>
            <a:r>
              <a:rPr lang="hu-HU" dirty="0" smtClean="0"/>
              <a:t>Vannak-e érintett jogai és fordulna-e bírósághoz, mik a jogi lehetőségek</a:t>
            </a:r>
          </a:p>
          <a:p>
            <a:r>
              <a:rPr lang="hu-HU" dirty="0" smtClean="0"/>
              <a:t>Nők és férfiak érintettsége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673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dirty="0" smtClean="0"/>
              <a:t>Elsődleges 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 sz="2400" dirty="0" smtClean="0"/>
          </a:p>
          <a:p>
            <a:r>
              <a:rPr lang="hu-HU" sz="2400" dirty="0" smtClean="0"/>
              <a:t>619 válasz</a:t>
            </a:r>
          </a:p>
          <a:p>
            <a:r>
              <a:rPr lang="hu-HU" sz="2400" dirty="0" smtClean="0"/>
              <a:t>Főként nők töltötték ki</a:t>
            </a:r>
          </a:p>
          <a:p>
            <a:r>
              <a:rPr lang="hu-HU" sz="2400" dirty="0" smtClean="0"/>
              <a:t>Főként 40-55 évesek töltötték ki</a:t>
            </a:r>
          </a:p>
          <a:p>
            <a:r>
              <a:rPr lang="hu-HU" sz="2400" dirty="0" smtClean="0"/>
              <a:t>Főként felsőfokú végzettségűek töltötték ki</a:t>
            </a:r>
          </a:p>
          <a:p>
            <a:r>
              <a:rPr lang="hu-HU" sz="2400" dirty="0" smtClean="0"/>
              <a:t>Településtípusok egyenlő eloszlása</a:t>
            </a:r>
            <a:endParaRPr lang="hu-HU" sz="2400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99025" y="1052513"/>
            <a:ext cx="3546823" cy="21600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744" y="3501008"/>
            <a:ext cx="423138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dirty="0" smtClean="0"/>
              <a:t>Attitűdök és érintettség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35% nagyon aggódik</a:t>
            </a:r>
          </a:p>
          <a:p>
            <a:r>
              <a:rPr lang="hu-HU" dirty="0" smtClean="0"/>
              <a:t>38% egyre jobban aggódik</a:t>
            </a:r>
          </a:p>
          <a:p>
            <a:endParaRPr lang="hu-HU" dirty="0"/>
          </a:p>
          <a:p>
            <a:r>
              <a:rPr lang="hu-HU" dirty="0" smtClean="0"/>
              <a:t>36% nagyon befolyásol</a:t>
            </a:r>
          </a:p>
          <a:p>
            <a:r>
              <a:rPr lang="hu-HU" dirty="0" smtClean="0"/>
              <a:t>55% bizonyos mértékig befolyásol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36621" y="1052513"/>
            <a:ext cx="2991367" cy="2160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691" y="3429000"/>
            <a:ext cx="3501225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dirty="0" smtClean="0"/>
              <a:t>Jogok érintettsége és fellépés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47% lát összefüggést</a:t>
            </a:r>
          </a:p>
          <a:p>
            <a:r>
              <a:rPr lang="hu-HU" dirty="0" smtClean="0"/>
              <a:t>43% érez érintettséget </a:t>
            </a:r>
          </a:p>
          <a:p>
            <a:endParaRPr lang="hu-HU" dirty="0"/>
          </a:p>
          <a:p>
            <a:r>
              <a:rPr lang="hu-HU" dirty="0" smtClean="0"/>
              <a:t>23% fellépne jogi eszközzel</a:t>
            </a:r>
          </a:p>
          <a:p>
            <a:r>
              <a:rPr lang="hu-HU" dirty="0" smtClean="0"/>
              <a:t>53% civil szervezetet támogatna ebben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1960" y="1052513"/>
            <a:ext cx="4407859" cy="2160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3383" y="3429000"/>
            <a:ext cx="3605012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9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dirty="0" smtClean="0"/>
              <a:t>Jogtudatosság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1. klímaper egy szennyezővel szemben</a:t>
            </a:r>
          </a:p>
          <a:p>
            <a:r>
              <a:rPr lang="hu-HU" dirty="0" smtClean="0"/>
              <a:t>2. Zöld Ombudsman</a:t>
            </a:r>
          </a:p>
          <a:p>
            <a:r>
              <a:rPr lang="hu-HU" dirty="0" smtClean="0"/>
              <a:t>3. klímaper az állammal szemben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3968" y="2349363"/>
            <a:ext cx="4384636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dirty="0" smtClean="0"/>
              <a:t>Nemek érintettsége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69% nem érintik eltérően</a:t>
            </a:r>
          </a:p>
          <a:p>
            <a:r>
              <a:rPr lang="hu-HU" dirty="0" smtClean="0"/>
              <a:t>13% nőkre hátrányosabb</a:t>
            </a:r>
          </a:p>
          <a:p>
            <a:r>
              <a:rPr lang="hu-HU" dirty="0" smtClean="0"/>
              <a:t>1% férfiakra hátrányosabb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98925" y="2276872"/>
            <a:ext cx="4731433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0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dirty="0" smtClean="0"/>
              <a:t>Következtetések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z="2200" smtClean="0"/>
          </a:p>
          <a:p>
            <a:r>
              <a:rPr lang="hu-HU" sz="2200" smtClean="0"/>
              <a:t>60</a:t>
            </a:r>
            <a:r>
              <a:rPr lang="hu-HU" sz="2200" dirty="0"/>
              <a:t>%-ban a környezeti problémákra érzékenyebben reagáló </a:t>
            </a:r>
            <a:r>
              <a:rPr lang="hu-HU" sz="2200" dirty="0" smtClean="0"/>
              <a:t>nők</a:t>
            </a:r>
          </a:p>
          <a:p>
            <a:r>
              <a:rPr lang="hu-HU" sz="2200" dirty="0" smtClean="0"/>
              <a:t>75</a:t>
            </a:r>
            <a:r>
              <a:rPr lang="hu-HU" sz="2200" dirty="0"/>
              <a:t>%-ban magasabb egyetemi, vagy főiskolai végzettséggel rendelkező magyarországi </a:t>
            </a:r>
            <a:r>
              <a:rPr lang="hu-HU" sz="2200" dirty="0" smtClean="0"/>
              <a:t>lakosok</a:t>
            </a:r>
          </a:p>
          <a:p>
            <a:r>
              <a:rPr lang="hu-HU" sz="2200" dirty="0" smtClean="0"/>
              <a:t>meglehetősen </a:t>
            </a:r>
            <a:r>
              <a:rPr lang="hu-HU" sz="2200" dirty="0"/>
              <a:t>érzékeny a </a:t>
            </a:r>
            <a:r>
              <a:rPr lang="hu-HU" sz="2200" dirty="0" smtClean="0"/>
              <a:t>klímaválságra</a:t>
            </a:r>
          </a:p>
          <a:p>
            <a:r>
              <a:rPr lang="hu-HU" sz="2200" dirty="0" smtClean="0"/>
              <a:t>tisztában </a:t>
            </a:r>
            <a:r>
              <a:rPr lang="hu-HU" sz="2200" dirty="0"/>
              <a:t>van annak mindennapi életükre gyakorolt (vagy a jövőben fellépő) </a:t>
            </a:r>
            <a:r>
              <a:rPr lang="hu-HU" sz="2200" dirty="0" smtClean="0"/>
              <a:t>hatásokkal</a:t>
            </a:r>
          </a:p>
          <a:p>
            <a:r>
              <a:rPr lang="hu-HU" sz="2200" dirty="0" smtClean="0"/>
              <a:t>ismernek </a:t>
            </a:r>
            <a:r>
              <a:rPr lang="hu-HU" sz="2200" dirty="0"/>
              <a:t>olyan jogi eszközöket, amelyekkel a klímaválság hatásait mérsékelni </a:t>
            </a:r>
            <a:r>
              <a:rPr lang="hu-HU" sz="2200" dirty="0" smtClean="0"/>
              <a:t>lehetne</a:t>
            </a:r>
          </a:p>
          <a:p>
            <a:r>
              <a:rPr lang="hu-HU" sz="2200" dirty="0" smtClean="0"/>
              <a:t>maguk </a:t>
            </a:r>
            <a:r>
              <a:rPr lang="hu-HU" sz="2200" dirty="0"/>
              <a:t>inkább nem használnák </a:t>
            </a:r>
            <a:r>
              <a:rPr lang="hu-HU" sz="2200" dirty="0" smtClean="0"/>
              <a:t>ezeket</a:t>
            </a:r>
          </a:p>
          <a:p>
            <a:r>
              <a:rPr lang="hu-HU" sz="2200" dirty="0" smtClean="0"/>
              <a:t>támogatnák</a:t>
            </a:r>
            <a:r>
              <a:rPr lang="hu-HU" sz="2200" dirty="0"/>
              <a:t>, hogy civil szervezetek lépjenek </a:t>
            </a:r>
            <a:r>
              <a:rPr lang="hu-HU" sz="2200" dirty="0" smtClean="0"/>
              <a:t>fel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297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4D4D4D"/>
      </a:dk1>
      <a:lt1>
        <a:srgbClr val="FFFFFF"/>
      </a:lt1>
      <a:dk2>
        <a:srgbClr val="000000"/>
      </a:dk2>
      <a:lt2>
        <a:srgbClr val="858800"/>
      </a:lt2>
      <a:accent1>
        <a:srgbClr val="015219"/>
      </a:accent1>
      <a:accent2>
        <a:srgbClr val="A9C42B"/>
      </a:accent2>
      <a:accent3>
        <a:srgbClr val="FFFFFF"/>
      </a:accent3>
      <a:accent4>
        <a:srgbClr val="404040"/>
      </a:accent4>
      <a:accent5>
        <a:srgbClr val="AAB3AB"/>
      </a:accent5>
      <a:accent6>
        <a:srgbClr val="99B126"/>
      </a:accent6>
      <a:hlink>
        <a:srgbClr val="A1B5DD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6E6046"/>
        </a:lt2>
        <a:accent1>
          <a:srgbClr val="B69E77"/>
        </a:accent1>
        <a:accent2>
          <a:srgbClr val="9E280E"/>
        </a:accent2>
        <a:accent3>
          <a:srgbClr val="FFFFFF"/>
        </a:accent3>
        <a:accent4>
          <a:srgbClr val="404040"/>
        </a:accent4>
        <a:accent5>
          <a:srgbClr val="D7CCBD"/>
        </a:accent5>
        <a:accent6>
          <a:srgbClr val="8F230C"/>
        </a:accent6>
        <a:hlink>
          <a:srgbClr val="FFC6A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6E6046"/>
        </a:lt2>
        <a:accent1>
          <a:srgbClr val="B69E77"/>
        </a:accent1>
        <a:accent2>
          <a:srgbClr val="9E280E"/>
        </a:accent2>
        <a:accent3>
          <a:srgbClr val="FFFFFF"/>
        </a:accent3>
        <a:accent4>
          <a:srgbClr val="404040"/>
        </a:accent4>
        <a:accent5>
          <a:srgbClr val="D7CCBD"/>
        </a:accent5>
        <a:accent6>
          <a:srgbClr val="8F230C"/>
        </a:accent6>
        <a:hlink>
          <a:srgbClr val="E1C6A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532F3C"/>
        </a:lt2>
        <a:accent1>
          <a:srgbClr val="CDC09A"/>
        </a:accent1>
        <a:accent2>
          <a:srgbClr val="AC9F55"/>
        </a:accent2>
        <a:accent3>
          <a:srgbClr val="FFFFFF"/>
        </a:accent3>
        <a:accent4>
          <a:srgbClr val="404040"/>
        </a:accent4>
        <a:accent5>
          <a:srgbClr val="E3DCCA"/>
        </a:accent5>
        <a:accent6>
          <a:srgbClr val="9B904C"/>
        </a:accent6>
        <a:hlink>
          <a:srgbClr val="DBD3C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064300"/>
        </a:lt2>
        <a:accent1>
          <a:srgbClr val="AC927F"/>
        </a:accent1>
        <a:accent2>
          <a:srgbClr val="3AAE00"/>
        </a:accent2>
        <a:accent3>
          <a:srgbClr val="FFFFFF"/>
        </a:accent3>
        <a:accent4>
          <a:srgbClr val="404040"/>
        </a:accent4>
        <a:accent5>
          <a:srgbClr val="D2C7C0"/>
        </a:accent5>
        <a:accent6>
          <a:srgbClr val="349D00"/>
        </a:accent6>
        <a:hlink>
          <a:srgbClr val="D2B8A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033100"/>
        </a:lt2>
        <a:accent1>
          <a:srgbClr val="2F9400"/>
        </a:accent1>
        <a:accent2>
          <a:srgbClr val="6C838B"/>
        </a:accent2>
        <a:accent3>
          <a:srgbClr val="FFFFFF"/>
        </a:accent3>
        <a:accent4>
          <a:srgbClr val="404040"/>
        </a:accent4>
        <a:accent5>
          <a:srgbClr val="ADC8AA"/>
        </a:accent5>
        <a:accent6>
          <a:srgbClr val="61767D"/>
        </a:accent6>
        <a:hlink>
          <a:srgbClr val="996E6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063B00"/>
        </a:lt2>
        <a:accent1>
          <a:srgbClr val="33A800"/>
        </a:accent1>
        <a:accent2>
          <a:srgbClr val="B26D33"/>
        </a:accent2>
        <a:accent3>
          <a:srgbClr val="FFFFFF"/>
        </a:accent3>
        <a:accent4>
          <a:srgbClr val="404040"/>
        </a:accent4>
        <a:accent5>
          <a:srgbClr val="ADD1AA"/>
        </a:accent5>
        <a:accent6>
          <a:srgbClr val="A1622D"/>
        </a:accent6>
        <a:hlink>
          <a:srgbClr val="CE793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224700"/>
        </a:lt2>
        <a:accent1>
          <a:srgbClr val="68A500"/>
        </a:accent1>
        <a:accent2>
          <a:srgbClr val="8CB400"/>
        </a:accent2>
        <a:accent3>
          <a:srgbClr val="FFFFFF"/>
        </a:accent3>
        <a:accent4>
          <a:srgbClr val="404040"/>
        </a:accent4>
        <a:accent5>
          <a:srgbClr val="B9CFAA"/>
        </a:accent5>
        <a:accent6>
          <a:srgbClr val="7EA300"/>
        </a:accent6>
        <a:hlink>
          <a:srgbClr val="DC888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224700"/>
        </a:lt2>
        <a:accent1>
          <a:srgbClr val="68A500"/>
        </a:accent1>
        <a:accent2>
          <a:srgbClr val="8CB400"/>
        </a:accent2>
        <a:accent3>
          <a:srgbClr val="FFFFFF"/>
        </a:accent3>
        <a:accent4>
          <a:srgbClr val="404040"/>
        </a:accent4>
        <a:accent5>
          <a:srgbClr val="B9CFAA"/>
        </a:accent5>
        <a:accent6>
          <a:srgbClr val="7EA300"/>
        </a:accent6>
        <a:hlink>
          <a:srgbClr val="C0C42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265400"/>
        </a:lt2>
        <a:accent1>
          <a:srgbClr val="37A091"/>
        </a:accent1>
        <a:accent2>
          <a:srgbClr val="CC8587"/>
        </a:accent2>
        <a:accent3>
          <a:srgbClr val="FFFFFF"/>
        </a:accent3>
        <a:accent4>
          <a:srgbClr val="404040"/>
        </a:accent4>
        <a:accent5>
          <a:srgbClr val="AECDC7"/>
        </a:accent5>
        <a:accent6>
          <a:srgbClr val="B9787A"/>
        </a:accent6>
        <a:hlink>
          <a:srgbClr val="FCE46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546715"/>
        </a:lt2>
        <a:accent1>
          <a:srgbClr val="EF733A"/>
        </a:accent1>
        <a:accent2>
          <a:srgbClr val="C1D72E"/>
        </a:accent2>
        <a:accent3>
          <a:srgbClr val="FFFFFF"/>
        </a:accent3>
        <a:accent4>
          <a:srgbClr val="404040"/>
        </a:accent4>
        <a:accent5>
          <a:srgbClr val="F6BCAE"/>
        </a:accent5>
        <a:accent6>
          <a:srgbClr val="AFC329"/>
        </a:accent6>
        <a:hlink>
          <a:srgbClr val="F1954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406910"/>
        </a:lt2>
        <a:accent1>
          <a:srgbClr val="D04611"/>
        </a:accent1>
        <a:accent2>
          <a:srgbClr val="77BB0F"/>
        </a:accent2>
        <a:accent3>
          <a:srgbClr val="FFFFFF"/>
        </a:accent3>
        <a:accent4>
          <a:srgbClr val="404040"/>
        </a:accent4>
        <a:accent5>
          <a:srgbClr val="E4B0AA"/>
        </a:accent5>
        <a:accent6>
          <a:srgbClr val="6BA90C"/>
        </a:accent6>
        <a:hlink>
          <a:srgbClr val="6CA2C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000000"/>
        </a:dk2>
        <a:lt2>
          <a:srgbClr val="506314"/>
        </a:lt2>
        <a:accent1>
          <a:srgbClr val="C0D532"/>
        </a:accent1>
        <a:accent2>
          <a:srgbClr val="7F9D1E"/>
        </a:accent2>
        <a:accent3>
          <a:srgbClr val="FFFFFF"/>
        </a:accent3>
        <a:accent4>
          <a:srgbClr val="404040"/>
        </a:accent4>
        <a:accent5>
          <a:srgbClr val="DCE7AD"/>
        </a:accent5>
        <a:accent6>
          <a:srgbClr val="728E1A"/>
        </a:accent6>
        <a:hlink>
          <a:srgbClr val="A5A5A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4D4D4D"/>
        </a:dk1>
        <a:lt1>
          <a:srgbClr val="FFFFFF"/>
        </a:lt1>
        <a:dk2>
          <a:srgbClr val="000000"/>
        </a:dk2>
        <a:lt2>
          <a:srgbClr val="506314"/>
        </a:lt2>
        <a:accent1>
          <a:srgbClr val="C0D532"/>
        </a:accent1>
        <a:accent2>
          <a:srgbClr val="7F9D1E"/>
        </a:accent2>
        <a:accent3>
          <a:srgbClr val="FFFFFF"/>
        </a:accent3>
        <a:accent4>
          <a:srgbClr val="404040"/>
        </a:accent4>
        <a:accent5>
          <a:srgbClr val="DCE7AD"/>
        </a:accent5>
        <a:accent6>
          <a:srgbClr val="728E1A"/>
        </a:accent6>
        <a:hlink>
          <a:srgbClr val="33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4">
        <a:dk1>
          <a:srgbClr val="4D4D4D"/>
        </a:dk1>
        <a:lt1>
          <a:srgbClr val="FFFFFF"/>
        </a:lt1>
        <a:dk2>
          <a:srgbClr val="000000"/>
        </a:dk2>
        <a:lt2>
          <a:srgbClr val="506314"/>
        </a:lt2>
        <a:accent1>
          <a:srgbClr val="C0D532"/>
        </a:accent1>
        <a:accent2>
          <a:srgbClr val="7F9D1E"/>
        </a:accent2>
        <a:accent3>
          <a:srgbClr val="FFFFFF"/>
        </a:accent3>
        <a:accent4>
          <a:srgbClr val="404040"/>
        </a:accent4>
        <a:accent5>
          <a:srgbClr val="DCE7AD"/>
        </a:accent5>
        <a:accent6>
          <a:srgbClr val="728E1A"/>
        </a:accent6>
        <a:hlink>
          <a:srgbClr val="8CA82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5">
        <a:dk1>
          <a:srgbClr val="4D4D4D"/>
        </a:dk1>
        <a:lt1>
          <a:srgbClr val="FFFFFF"/>
        </a:lt1>
        <a:dk2>
          <a:srgbClr val="000000"/>
        </a:dk2>
        <a:lt2>
          <a:srgbClr val="197B00"/>
        </a:lt2>
        <a:accent1>
          <a:srgbClr val="407400"/>
        </a:accent1>
        <a:accent2>
          <a:srgbClr val="A1E451"/>
        </a:accent2>
        <a:accent3>
          <a:srgbClr val="FFFFFF"/>
        </a:accent3>
        <a:accent4>
          <a:srgbClr val="404040"/>
        </a:accent4>
        <a:accent5>
          <a:srgbClr val="AFBCAA"/>
        </a:accent5>
        <a:accent6>
          <a:srgbClr val="91CF49"/>
        </a:accent6>
        <a:hlink>
          <a:srgbClr val="339A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6">
        <a:dk1>
          <a:srgbClr val="4D4D4D"/>
        </a:dk1>
        <a:lt1>
          <a:srgbClr val="FFFFFF"/>
        </a:lt1>
        <a:dk2>
          <a:srgbClr val="000000"/>
        </a:dk2>
        <a:lt2>
          <a:srgbClr val="2B7425"/>
        </a:lt2>
        <a:accent1>
          <a:srgbClr val="94D723"/>
        </a:accent1>
        <a:accent2>
          <a:srgbClr val="4D8011"/>
        </a:accent2>
        <a:accent3>
          <a:srgbClr val="FFFFFF"/>
        </a:accent3>
        <a:accent4>
          <a:srgbClr val="404040"/>
        </a:accent4>
        <a:accent5>
          <a:srgbClr val="C8E8AC"/>
        </a:accent5>
        <a:accent6>
          <a:srgbClr val="45730E"/>
        </a:accent6>
        <a:hlink>
          <a:srgbClr val="A3C5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45</TotalTime>
  <Words>281</Words>
  <Application>Microsoft Office PowerPoint</Application>
  <PresentationFormat>Diavetítés a képernyőre (4:3 oldalarány)</PresentationFormat>
  <Paragraphs>65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2" baseType="lpstr">
      <vt:lpstr>Arial</vt:lpstr>
      <vt:lpstr>template</vt:lpstr>
      <vt:lpstr>DACE Projekt A magyar felmérés adatai és eredményei</vt:lpstr>
      <vt:lpstr>A felmérés leírása</vt:lpstr>
      <vt:lpstr>A kérdések</vt:lpstr>
      <vt:lpstr>Elsődleges adatok</vt:lpstr>
      <vt:lpstr>Attitűdök és érintettség</vt:lpstr>
      <vt:lpstr>Jogok érintettsége és fellépés</vt:lpstr>
      <vt:lpstr>Jogtudatosság</vt:lpstr>
      <vt:lpstr>Nemek érintettsége</vt:lpstr>
      <vt:lpstr>Következtetések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Microsoft-fiók</dc:creator>
  <cp:lastModifiedBy>Microsoft-fiók</cp:lastModifiedBy>
  <cp:revision>11</cp:revision>
  <dcterms:created xsi:type="dcterms:W3CDTF">2023-06-28T12:05:26Z</dcterms:created>
  <dcterms:modified xsi:type="dcterms:W3CDTF">2023-06-28T19:02:00Z</dcterms:modified>
</cp:coreProperties>
</file>