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324" r:id="rId3"/>
    <p:sldId id="326" r:id="rId4"/>
    <p:sldId id="327" r:id="rId5"/>
    <p:sldId id="328" r:id="rId6"/>
    <p:sldId id="329" r:id="rId7"/>
    <p:sldId id="323" r:id="rId8"/>
  </p:sldIdLst>
  <p:sldSz cx="9144000" cy="6858000" type="screen4x3"/>
  <p:notesSz cx="6781800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egoe UI" panose="020B0502040204020203" pitchFamily="34" charset="0"/>
      <p:regular r:id="rId15"/>
      <p:bold r:id="rId16"/>
      <p:italic r:id="rId17"/>
      <p:boldItalic r:id="rId18"/>
    </p:embeddedFont>
  </p:embeddedFont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ECE2D6"/>
    <a:srgbClr val="FFF9EF"/>
    <a:srgbClr val="F0E2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704" autoAdjust="0"/>
  </p:normalViewPr>
  <p:slideViewPr>
    <p:cSldViewPr>
      <p:cViewPr varScale="1">
        <p:scale>
          <a:sx n="104" d="100"/>
          <a:sy n="104" d="100"/>
        </p:scale>
        <p:origin x="14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FD924-DB40-4883-8F50-629386D3AC76}" type="datetimeFigureOut">
              <a:rPr lang="hu-HU" smtClean="0"/>
              <a:pPr/>
              <a:t>2023. 07. 17.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F1A28-1B20-477B-9962-6A1A2933470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81E8A-D761-4B47-ABC4-42571AAFD8B0}" type="datetimeFigureOut">
              <a:rPr lang="hu-HU" smtClean="0"/>
              <a:pPr/>
              <a:t>2023. 07. 17.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4E3B-DC56-491A-95C0-2A00A346ECA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4E3B-DC56-491A-95C0-2A00A346ECAF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F17E-D125-46BA-8D87-03FA8E7E3E5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69B4-DF96-4537-958E-7809A736CAC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88D5-5361-4707-B8BF-DA76D835B1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8A8D-A8FC-4E57-8A49-FD19D0BD0C0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7148-894D-4C32-9A7A-45BDD855D1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DBA5-0328-41DF-9AAD-D574B6F1AB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A6D0-4A00-45CA-996B-F11423D6E3A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273E-5C6A-4A1F-A2CA-24A1CA40EB8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F611-6C8A-4781-8987-4D6CF4DAFF6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3F89-19B0-4D8C-B186-F21CD2CF076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2C168-5E6F-4B88-98C3-9A2B658EE3F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/>
            </a:gs>
            <a:gs pos="64999">
              <a:srgbClr val="F0EBD5"/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E53B-2430-4BCD-911C-02B1FE8075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64999">
              <a:srgbClr val="F0EBD5"/>
            </a:gs>
            <a:gs pos="64999">
              <a:srgbClr val="F0EBD5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772400" cy="5112568"/>
          </a:xfrm>
          <a:noFill/>
        </p:spPr>
        <p:txBody>
          <a:bodyPr>
            <a:normAutofit fontScale="92500" lnSpcReduction="10000"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4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(Alap)törvényi klímavédelem</a:t>
            </a:r>
            <a:br>
              <a:rPr lang="de-DE" sz="40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hu-HU" sz="4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dr. Szemesi Sándor</a:t>
            </a:r>
          </a:p>
          <a:p>
            <a:pPr algn="ctr">
              <a:buNone/>
            </a:pPr>
            <a:r>
              <a:rPr lang="hu-HU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főtanácsadó, Alkotmánybíróság</a:t>
            </a:r>
          </a:p>
          <a:p>
            <a:pPr algn="ctr">
              <a:buNone/>
            </a:pPr>
            <a:endParaRPr lang="hu-HU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hu-HU" sz="20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0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0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 </a:t>
            </a:r>
            <a:endParaRPr lang="hu-HU" dirty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Alkalmazkodás a klímaváltozáshoz – aktuális jogi kérdések</a:t>
            </a:r>
            <a:endParaRPr lang="hu-HU" sz="1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endParaRPr lang="hu-H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2023. június 29. </a:t>
            </a:r>
            <a:endParaRPr lang="hu-HU" sz="20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3168352" cy="6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</a:p>
        </p:txBody>
      </p:sp>
      <p:sp>
        <p:nvSpPr>
          <p:cNvPr id="9" name="Téglalap 8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1</a:t>
            </a:fld>
            <a:r>
              <a:rPr lang="hu-HU" dirty="0">
                <a:latin typeface="Segoe UI" pitchFamily="34" charset="0"/>
                <a:ea typeface="Segoe UI" pitchFamily="34" charset="0"/>
                <a:cs typeface="Segoe UI" pitchFamily="34" charset="0"/>
              </a:rPr>
              <a:t>/10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15B8E5-E35E-932F-982C-DB2714E1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Alaptörvény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0A0A41-9F28-BB12-F4B3-CB9D895A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P cikk (1):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 természeti erőforrások, különösen a termőföld, az erdők és a vízkészlet, a biológiai sokféleség, különösen a honos növény- és állatfajok, valamint a kulturális értékek a nemzet közös örökségét képezik, amelynek védelme, fenntartása és a jövő nemzedékek számára való megőrzése az állam és mindenki kötelessége.</a:t>
            </a:r>
          </a:p>
          <a:p>
            <a:pPr algn="just"/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XXI. cikk (1):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Magyarország elismeri és érvényesíti mindenki jogát az egészséges környezethez.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De hol van itt a klíma?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Ki az a „mindenki”? És kik azok a „jövő nemzedékek”?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706B6DF-10A3-499A-35D3-252FCE71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8A8D-A8FC-4E57-8A49-FD19D0BD0C0C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39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B18814-A56E-9C24-987F-5DEF53E5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Mire tudunk hivatkozni, ha egy „klímapert” vinnénk az Alkotmánybíróság elé?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10D6DE-E515-3062-2C56-B3319F75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Ha már egy folyamatban lévő peres eljárás „végén” járunk: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Alaptörvény P) cikk? 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Alaptörvény XXI. cikk?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Alaptörvény XXVIII. cikk?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Vagy más? </a:t>
            </a:r>
          </a:p>
          <a:p>
            <a:pPr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Eljárásjogi Szküllák és Kharübdiszek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Határidő (és felülvizsgálati kérelem)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EJEB-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hez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fordulás (AB mint hatékony jogorvoslat)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Érintettség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Alaptörvényben biztosított jog</a:t>
            </a:r>
          </a:p>
          <a:p>
            <a:pPr lvl="1" algn="just"/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Abtv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. 26. § (1) bekezdése és 27. §-a szerinti panaszok</a:t>
            </a:r>
          </a:p>
          <a:p>
            <a:pPr algn="just"/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282B28-91EA-38E6-DE95-ADAF7E24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8A8D-A8FC-4E57-8A49-FD19D0BD0C0C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60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01BBFE-9757-1C6B-BE31-A589A06E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…Vagy ha épp folyamatban van egy „klímaperünk”?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7A41CB-CE9B-967D-D948-BF80C021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err="1"/>
              <a:t>Abtv</a:t>
            </a:r>
            <a:r>
              <a:rPr lang="hu-HU" dirty="0"/>
              <a:t>. 25. § szerinti bírói kezdeményezés (és </a:t>
            </a:r>
            <a:r>
              <a:rPr lang="hu-HU" dirty="0" err="1"/>
              <a:t>Abtv</a:t>
            </a:r>
            <a:r>
              <a:rPr lang="hu-HU" dirty="0"/>
              <a:t>. 32. § szerinti nemzetközi szerződésbe ütközés)</a:t>
            </a:r>
          </a:p>
          <a:p>
            <a:pPr lvl="1" algn="just"/>
            <a:r>
              <a:rPr lang="hu-HU" dirty="0"/>
              <a:t>Amit a bíró észlel (és ha a fél észleli, a bíró is észleli?)</a:t>
            </a:r>
          </a:p>
          <a:p>
            <a:pPr lvl="1" algn="just"/>
            <a:r>
              <a:rPr lang="hu-HU" dirty="0"/>
              <a:t>Nem csak Alaptörvényben biztosított jogra lehet hivatkozni</a:t>
            </a:r>
          </a:p>
          <a:p>
            <a:pPr lvl="1" algn="just"/>
            <a:r>
              <a:rPr lang="hu-HU" dirty="0"/>
              <a:t>Ez akár eljárásjogi kérdés is lehet – 12/2019. (IV. 8.) AB határozat</a:t>
            </a:r>
          </a:p>
          <a:p>
            <a:pPr algn="just"/>
            <a:r>
              <a:rPr lang="hu-HU" dirty="0"/>
              <a:t>Előzetes döntéshozatali eljárás – és ennek következményei</a:t>
            </a:r>
          </a:p>
          <a:p>
            <a:pPr lvl="1" algn="just"/>
            <a:r>
              <a:rPr lang="hu-HU" dirty="0"/>
              <a:t>711/2023. számú ügy (üvegházhatású gázkibocsátási engedély, folyamatban)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44DA7B8-F0A4-215F-1D0A-D6FC680D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8A8D-A8FC-4E57-8A49-FD19D0BD0C0C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58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C57EF2-E8B6-5E28-E52C-021AF662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…Vagy ha országgyűlési képviselők (köztársasági elnökök, alapvető jogok biztosa) vagyunk?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EF24AC-DFA8-E838-F28D-93D46857D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/>
          </a:p>
          <a:p>
            <a:r>
              <a:rPr lang="hu-HU" dirty="0"/>
              <a:t>13/2018. (IX. 4.) AB határozat / 2023. évi LI. törvény a vízgazdálkodásról szóló 1995. évi LVII. törvény módosításáról</a:t>
            </a:r>
          </a:p>
          <a:p>
            <a:endParaRPr lang="hu-HU" dirty="0"/>
          </a:p>
          <a:p>
            <a:r>
              <a:rPr lang="hu-HU" dirty="0"/>
              <a:t>II-3536/2021. számú ügy (a klímavédelemről szóló 2020. évi XLIV. törvény elleni utólagos normakontroll indítvány)</a:t>
            </a:r>
          </a:p>
          <a:p>
            <a:pPr lvl="1" algn="just"/>
            <a:r>
              <a:rPr lang="hu-HU" dirty="0" err="1"/>
              <a:t>Amicus</a:t>
            </a:r>
            <a:r>
              <a:rPr lang="hu-HU" dirty="0"/>
              <a:t> </a:t>
            </a:r>
            <a:r>
              <a:rPr lang="hu-HU" dirty="0" err="1"/>
              <a:t>curiae</a:t>
            </a:r>
            <a:r>
              <a:rPr lang="hu-HU" dirty="0"/>
              <a:t>: a jövő nemzedékek érdekeinek védelmét ellátó biztoshelyettes / Társadalmi Reflexió Intézet / Magyar Természetvédők Szövetsége </a:t>
            </a:r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AC5B8C3-93BB-F97E-DA7C-9533406B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8A8D-A8FC-4E57-8A49-FD19D0BD0C0C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268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3DFC20-C6C9-7CF9-75F8-7D4A6A27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Lesz-e magyar klímaper az EJEB előtt?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4EBBA6-AEBC-782A-E9AA-60F7D2A2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„Mi az, hogy nagyon is!” –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Duarte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Agostinho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others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versus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Portugal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and 32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states</a:t>
            </a:r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Nagykamarai tárgyalás: 2023. szeptember 27.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 33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bepanaszolt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állam a párizsi klímaegyezmény részes állama</a:t>
            </a:r>
          </a:p>
          <a:p>
            <a:pPr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És lehet „saját” klímaperünk?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Tanácsadó véleményezési eljárásban (16. kiegészítő jegyzőkönyv)?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Az Alkotmánybíróság eljárását követően?</a:t>
            </a:r>
          </a:p>
          <a:p>
            <a:pPr lvl="1" algn="just"/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Az Alkotmánybíróság kihagyásával?</a:t>
            </a:r>
          </a:p>
          <a:p>
            <a:pPr algn="just"/>
            <a:endParaRPr lang="hu-H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F26BD28-F583-1CB5-09E2-771DF7DA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68A8D-A8FC-4E57-8A49-FD19D0BD0C0C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75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772400" cy="5112568"/>
          </a:xfrm>
        </p:spPr>
        <p:txBody>
          <a:bodyPr>
            <a:normAutofit/>
          </a:bodyPr>
          <a:lstStyle/>
          <a:p>
            <a:endParaRPr lang="hu-H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4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3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Köszönöm a figyelmet! </a:t>
            </a:r>
            <a:br>
              <a:rPr lang="de-DE" sz="3600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hu-HU" sz="3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1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de-DE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r. </a:t>
            </a:r>
            <a:r>
              <a:rPr lang="hu-H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Szemesi Sándor</a:t>
            </a:r>
            <a:r>
              <a:rPr lang="de-DE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hu-H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>
              <a:buNone/>
            </a:pPr>
            <a:r>
              <a:rPr lang="hu-HU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főtanácsadó, Alkotmánybíróság</a:t>
            </a:r>
          </a:p>
          <a:p>
            <a:pPr algn="ctr">
              <a:buNone/>
            </a:pPr>
            <a:endParaRPr lang="hu-HU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endParaRPr lang="hu-HU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hu-HU" sz="20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0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>
                <a:solidFill>
                  <a:srgbClr val="FFC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hu-HU" sz="20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 </a:t>
            </a:r>
            <a:endParaRPr lang="hu-HU" dirty="0">
              <a:solidFill>
                <a:srgbClr val="FFC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Font typeface="Wingdings" pitchFamily="2" charset="2"/>
              <a:buChar char="l"/>
            </a:pPr>
            <a:endParaRPr lang="hu-HU" sz="1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3168352" cy="6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347864" y="6165304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solidFill>
                  <a:srgbClr val="FFC000"/>
                </a:solidFill>
                <a:latin typeface="Wingdings" pitchFamily="2" charset="2"/>
                <a:ea typeface="Segoe UI" pitchFamily="34" charset="0"/>
                <a:cs typeface="Segoe UI" pitchFamily="34" charset="0"/>
              </a:rPr>
              <a:t>l</a:t>
            </a:r>
            <a:r>
              <a:rPr lang="hu-HU" sz="1400" dirty="0">
                <a:latin typeface="Segoe UI" pitchFamily="34" charset="0"/>
                <a:ea typeface="Segoe UI" pitchFamily="34" charset="0"/>
                <a:cs typeface="Segoe UI" pitchFamily="34" charset="0"/>
                <a:sym typeface="Wingdings"/>
              </a:rPr>
              <a:t>  </a:t>
            </a:r>
            <a:r>
              <a:rPr lang="hu-HU" sz="1400" b="1" spc="60" dirty="0">
                <a:latin typeface="Segoe UI" pitchFamily="34" charset="0"/>
                <a:ea typeface="Segoe UI" pitchFamily="34" charset="0"/>
                <a:cs typeface="Segoe UI" pitchFamily="34" charset="0"/>
              </a:rPr>
              <a:t>alkotmanybirosag.hu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0"/>
            <a:ext cx="6804248" cy="26064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6804248" y="0"/>
            <a:ext cx="2339752" cy="2606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7010400" y="260648"/>
            <a:ext cx="2133600" cy="365125"/>
          </a:xfrm>
        </p:spPr>
        <p:txBody>
          <a:bodyPr/>
          <a:lstStyle/>
          <a:p>
            <a:fld id="{82068A8D-A8FC-4E57-8A49-FD19D0BD0C0C}" type="slidenum">
              <a:rPr lang="hu-HU" smtClean="0">
                <a:latin typeface="Segoe UI" pitchFamily="34" charset="0"/>
                <a:ea typeface="Segoe UI" pitchFamily="34" charset="0"/>
                <a:cs typeface="Segoe UI" pitchFamily="34" charset="0"/>
              </a:rPr>
              <a:pPr/>
              <a:t>7</a:t>
            </a:fld>
            <a:r>
              <a:rPr lang="hu-HU" dirty="0">
                <a:latin typeface="Segoe UI" pitchFamily="34" charset="0"/>
                <a:ea typeface="Segoe UI" pitchFamily="34" charset="0"/>
                <a:cs typeface="Segoe UI" pitchFamily="34" charset="0"/>
              </a:rPr>
              <a:t>/59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5F5F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1946</TotalTime>
  <Words>471</Words>
  <Application>Microsoft Office PowerPoint</Application>
  <PresentationFormat>Diavetítés a képernyőre (4:3 oldalarány)</PresentationFormat>
  <Paragraphs>71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Calibri</vt:lpstr>
      <vt:lpstr>Wingdings</vt:lpstr>
      <vt:lpstr>Arial</vt:lpstr>
      <vt:lpstr>Segoe UI</vt:lpstr>
      <vt:lpstr>Office-téma</vt:lpstr>
      <vt:lpstr>PowerPoint-bemutató</vt:lpstr>
      <vt:lpstr>Alaptörvény</vt:lpstr>
      <vt:lpstr>Mire tudunk hivatkozni, ha egy „klímapert” vinnénk az Alkotmánybíróság elé?</vt:lpstr>
      <vt:lpstr>…Vagy ha épp folyamatban van egy „klímaperünk”?</vt:lpstr>
      <vt:lpstr>…Vagy ha országgyűlési képviselők (köztársasági elnökök, alapvető jogok biztosa) vagyunk?</vt:lpstr>
      <vt:lpstr>Lesz-e magyar klímaper az EJEB előtt?</vt:lpstr>
      <vt:lpstr>PowerPoint-bemutató</vt:lpstr>
    </vt:vector>
  </TitlesOfParts>
  <Company>Köztársasági Elnöki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Határon túli magyarság a 21. században Konferencia-sorozat a Sándor-palotában   2007. május 18. péntek Autonómia, regionalizmus, regionális fejlesztés</dc:title>
  <dc:creator>bitskeyb</dc:creator>
  <cp:lastModifiedBy>Kiss Csaba</cp:lastModifiedBy>
  <cp:revision>149</cp:revision>
  <dcterms:created xsi:type="dcterms:W3CDTF">2007-05-14T16:04:15Z</dcterms:created>
  <dcterms:modified xsi:type="dcterms:W3CDTF">2023-07-17T15:31:33Z</dcterms:modified>
</cp:coreProperties>
</file>