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2" r:id="rId2"/>
    <p:sldId id="266" r:id="rId3"/>
    <p:sldId id="276" r:id="rId4"/>
    <p:sldId id="277" r:id="rId5"/>
    <p:sldId id="267" r:id="rId6"/>
    <p:sldId id="268" r:id="rId7"/>
    <p:sldId id="278" r:id="rId8"/>
    <p:sldId id="330" r:id="rId9"/>
    <p:sldId id="333" r:id="rId10"/>
    <p:sldId id="338" r:id="rId11"/>
    <p:sldId id="337" r:id="rId12"/>
    <p:sldId id="339" r:id="rId13"/>
    <p:sldId id="340" r:id="rId14"/>
    <p:sldId id="341" r:id="rId15"/>
    <p:sldId id="342" r:id="rId16"/>
    <p:sldId id="350" r:id="rId17"/>
    <p:sldId id="354" r:id="rId18"/>
    <p:sldId id="345" r:id="rId19"/>
    <p:sldId id="347" r:id="rId20"/>
    <p:sldId id="348" r:id="rId21"/>
    <p:sldId id="349" r:id="rId22"/>
    <p:sldId id="327" r:id="rId23"/>
    <p:sldId id="328" r:id="rId24"/>
    <p:sldId id="326" r:id="rId25"/>
    <p:sldId id="355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EC5A7-9D41-465C-85B8-48DB4FA57ECB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56462-0006-4899-BA4A-2E10C059A6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52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36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55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70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287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436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2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986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767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93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978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49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01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66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0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37413B-0EC7-6F5D-0490-C9D91E351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F03F15F-74A4-FEC5-9024-86AEA1B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1BE16C-E6B3-2942-F89E-703A3CCB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86572B-A04A-A9A8-E16A-92EAE40B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5DF1C6-1884-5B5D-A880-08951A50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69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13D624-0765-5FE8-4021-B53D2D50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59F13B0-B6FC-C582-B5BA-A21708D63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AA5FBC-FF42-6E82-3C41-03B9E316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3596B7-2F10-8DE2-C223-5AB526BC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710921-4942-B996-938F-8DC1E7DD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3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FCB1B95-AFE5-7AD3-89F7-4680AC49C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E21B1DF-BF01-B506-019E-490C8165E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67EEDA-0C0D-632A-0D15-2CF7F709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FD9883-B2B9-FF5F-0D86-C777D47F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727F80-45C9-BF25-153A-D7ECE608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53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5B0FD7-EBCE-4B84-3E33-49912034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59284B-B55B-7282-A640-1D013577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7617AB-C37C-BA33-C647-A8FCAA81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A2CD0FA-78EC-1F3C-D23C-050EA42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D5C6806-4503-B745-4996-9A1EBB0F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91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E4DDC2-D735-124C-D725-C86C1892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683EBC-7033-6406-71E6-FEF35C5C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3E10AB-FDDD-3A57-B150-1B954674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4F2F51-E3BB-39B6-7109-5DDFBACA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E66039-6861-BEF6-6030-392FA9BD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851DAE-608D-05F8-68B5-B7C3BD8B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21BA68-082C-0B19-5E1C-38DD6ACA6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DCB1E75-E963-4A1C-5BB1-4521F15B2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9AB55AF-2983-DA72-4785-B5F3F9B9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E06C843-656E-6774-DFB2-E575EE6C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7819C8-6730-34EA-9AF0-339A6654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60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9C89C2-3832-915C-EB88-7649549A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E70D526-C44A-1530-F61E-6C1BA0EE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FA42047-58F2-D7DA-55D5-D1C83BA5E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D5953DE-6DAD-A2FB-E7A4-2B02E7C56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DD4B918-1DD6-2C1A-EAB0-0C8229BA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2DE787D-A45C-D000-953C-0A0D394F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7253428-6D49-03CE-CCB4-8BE49DC3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F3CF21C-7E02-A214-9399-75890D1D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1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9D4DC-6E63-08F6-E3F1-6D977BBB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5D15B9A-110D-D9BA-A06B-2C311CB2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7512DB0-1543-C510-4332-DD3CE30F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8FAC85E-9AFA-CB9D-1B43-4616350A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27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E395DEB-5193-AEAF-3C16-5FA5CA84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5A1EB69-9E51-1DDD-10D8-6B505BA3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E1C9CD-25EA-94F8-E2C0-00319A3D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87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55CEFF-399F-AC2F-BF20-9848439E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E22A32-049B-BA89-4176-D508144D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2378E2C-B50C-683D-FD26-F78DCEBB5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2C8C84C-DFA6-A3D9-33D4-C60B584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FBAE92-7570-87DC-1015-6B37636B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F9C562-FA98-E153-B887-8DCD2C5E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8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8FE2D-CEFE-EEF7-4DB2-676E8953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0001885-7572-CF3F-C927-C17F25101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5D28A3-978F-AAAE-9151-671D3082E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31BA0A-BF29-1412-E5B7-ABF65BA9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82DA14-0F80-3494-FE59-0E6109B9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A45BF89-C365-4397-9A4D-85440DEF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75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9D5259-7FD7-BC3D-33EB-7A92FDF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79C104-B132-FF7A-C9E8-D2CD6E46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D1679C-DB01-3A01-E99E-377452E8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CE8B5-82BC-414C-9F99-6404B4FB2925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0D99B7-FE90-261E-8463-E9D4C7567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458044-0904-1ED6-4024-A1D66B59E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9442-A1C8-425C-9C3A-AA742CCF19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AE4F95-9679-22D0-8C25-2B3C85B14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543"/>
            <a:ext cx="9144000" cy="481013"/>
          </a:xfrm>
        </p:spPr>
        <p:txBody>
          <a:bodyPr>
            <a:normAutofit fontScale="90000"/>
          </a:bodyPr>
          <a:lstStyle/>
          <a:p>
            <a:b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hu-HU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3600" b="1" i="0" u="none" strike="noStrike" baseline="0" dirty="0">
                <a:solidFill>
                  <a:srgbClr val="000009"/>
                </a:solidFill>
                <a:latin typeface="Calibri" panose="020F0502020204030204" pitchFamily="34" charset="0"/>
              </a:rPr>
              <a:t>Az éghajlatvédelem ösztönzőrendszere és az ökoszisztéma-szolgáltatások javítása </a:t>
            </a:r>
            <a:endParaRPr lang="hu-HU" sz="36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8F81BF1-BEEC-D205-630F-D9C52F75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556"/>
            <a:ext cx="9144000" cy="1655762"/>
          </a:xfrm>
        </p:spPr>
        <p:txBody>
          <a:bodyPr/>
          <a:lstStyle/>
          <a:p>
            <a:r>
              <a:rPr lang="hu-HU" dirty="0"/>
              <a:t>Alkalmazkodás a klímaváltozáshoz – Aktuális jogi kérdések</a:t>
            </a:r>
          </a:p>
          <a:p>
            <a:r>
              <a:rPr lang="hu-HU" dirty="0"/>
              <a:t>2023. június 29.</a:t>
            </a:r>
          </a:p>
          <a:p>
            <a:r>
              <a:rPr lang="hu-HU" dirty="0"/>
              <a:t>Budapest</a:t>
            </a:r>
          </a:p>
          <a:p>
            <a:endParaRPr lang="hu-HU" dirty="0"/>
          </a:p>
        </p:txBody>
      </p:sp>
      <p:pic>
        <p:nvPicPr>
          <p:cNvPr id="4" name="Picture 2" descr="Engaging the public on green issues via environmental cartoons">
            <a:extLst>
              <a:ext uri="{FF2B5EF4-FFF2-40B4-BE49-F238E27FC236}">
                <a16:creationId xmlns:a16="http://schemas.microsoft.com/office/drawing/2014/main" id="{EE760CD3-6EBE-7F6D-0AB3-9A23CA86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458" y="3721563"/>
            <a:ext cx="5099542" cy="30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8CB563F-ADA4-0016-5B1E-261CDA37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Ki? 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BC893029-B97E-06E7-8369-F950B4974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  <p:sp>
        <p:nvSpPr>
          <p:cNvPr id="2" name="Google Shape;514;p35">
            <a:extLst>
              <a:ext uri="{FF2B5EF4-FFF2-40B4-BE49-F238E27FC236}">
                <a16:creationId xmlns:a16="http://schemas.microsoft.com/office/drawing/2014/main" id="{EE15036E-5CAB-1C1F-5A64-8F1D1453AA04}"/>
              </a:ext>
            </a:extLst>
          </p:cNvPr>
          <p:cNvSpPr txBox="1"/>
          <p:nvPr/>
        </p:nvSpPr>
        <p:spPr>
          <a:xfrm>
            <a:off x="3207658" y="1852086"/>
            <a:ext cx="8426623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Döntéshozók, miközben 4 év a következő cél?</a:t>
            </a: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Vállalatok, miközben a következő tőzsdei jelentés a cél?</a:t>
            </a: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Emberek?</a:t>
            </a:r>
          </a:p>
        </p:txBody>
      </p:sp>
    </p:spTree>
    <p:extLst>
      <p:ext uri="{BB962C8B-B14F-4D97-AF65-F5344CB8AC3E}">
        <p14:creationId xmlns:p14="http://schemas.microsoft.com/office/powerpoint/2010/main" val="118256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3+1 pillér</a:t>
            </a: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1. Fosszilis-energia felhasználási jogok kereskedelmi rendszere</a:t>
            </a: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2. Zöld piac - Környezetbarát áruk és szolgáltatások piaca</a:t>
            </a: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3. Visszatérülő Alap</a:t>
            </a: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4. Segítő szolgálat</a:t>
            </a: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Energiajuttatási kedvezményrendszer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Évről évre csökkenő nemzeti felhasználási keret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Fogyasztási csoportok és keretek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Egyenlő fogyasztási jogok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 megtakarításokkal történő kereskedelem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„Zöld-pénz”, mint kamatmentes pénzhelyettesítő</a:t>
            </a: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1. A fosszilis-energia felhasználási jogok kereskedelmi rendszere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2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Minősített termékek piaca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Kritériumrendszer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Nyitott piac bárki számára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Fizetőeszköze a „zöld-pénz</a:t>
            </a: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2. Zöld piac - Környezetbarát áruk és szolgáltatások piaca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2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 környezetbarát termékek piacának létrehozása érdekében kerül kialakításra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Nagy mennyiségű hitelre van szükség a szerkezeti átalakításhoz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Az alap forrása az állam fejlesztési forrásaiból kerülnek ki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Az alap visszatérítendő, kamatmentes támogatást ad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 visszafizetés a megtakarításokból történik</a:t>
            </a: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3. Visszatérülő alap 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Értékteremtő munkahelyek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Életviteli tanácsadás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Segítség a tervezésben, megvalósításban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Segítség a megtakarítások kezelésben, a hosszú távú gondolkodásban</a:t>
            </a: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4. Támogató szolgálat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4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 felszínborítottság rekonstrukciójának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 vagy legalább részleges helyreállításának kedvező hatása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azonnal érezhető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: javul a </a:t>
            </a:r>
            <a:r>
              <a:rPr lang="hu-HU" sz="2000" dirty="0" err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mikro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- és </a:t>
            </a:r>
            <a:r>
              <a:rPr lang="hu-HU" sz="2000" dirty="0" err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mezoklíma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, a vízháztartás, nőnek a nyelő kapacitások, javul a biológiai sokféleség, és mindezek következtében javul a környezeti rendszerek éghajlati változásokhoz való alkalmazkodóképessége.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Ehhez képest elmúlt 20 évben átlagosan évente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20,8 ezer hektárt vettek ki a művelésből más célokra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: belterületté nyilvánítás, közútépítés, egyéb infrastruktúra létesítése, ipar- és bányaterületek kijelölése.</a:t>
            </a: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Alkalmazkodás most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Az új felhasználási igényeket csak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területsemlegesen lehet kielégíteni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: a meglévő, azonos használatú területeken belül (pl. barnamezős beruházások) vagy cserével.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Csak olyan változtatásokra lehet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engedélyt kiadni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, ahol bizonyítható, hogy az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előzőnél jobb ökoszisztéma szolgáltatást biztosít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 az új tevékenység.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Közpénzből 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az önkéntesen vállalt,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jobb ökoszisztéma szolgáltatást nyújtó</a:t>
            </a: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 területhasználatot kell támogatni.</a:t>
            </a: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Alkalmazkodás most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Területfelhasználási jogok nemzetei és nemzetközi kereskedelmi rendszere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31160F6-F50F-257B-FF77-0DC7C552D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947" y="1438274"/>
            <a:ext cx="4404627" cy="52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Területfelhasználási jogok nemzetei és nemzetközi kereskedelmi rendszere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367F19A-F14C-08A2-B631-1720F2DCB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170" y="1335757"/>
            <a:ext cx="4123883" cy="5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5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1;p24">
            <a:extLst>
              <a:ext uri="{FF2B5EF4-FFF2-40B4-BE49-F238E27FC236}">
                <a16:creationId xmlns:a16="http://schemas.microsoft.com/office/drawing/2014/main" id="{A927E92B-9E58-D6E8-C749-144CB27F2D7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23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23"/>
          <p:cNvSpPr txBox="1"/>
          <p:nvPr/>
        </p:nvSpPr>
        <p:spPr>
          <a:xfrm>
            <a:off x="3207658" y="493484"/>
            <a:ext cx="844607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GLOBÁLIS TELJES ANYAGFELHASZNÁLÁS ERŐFORRÁS-TÍPUSONKÉNT</a:t>
            </a:r>
            <a:endParaRPr dirty="0"/>
          </a:p>
        </p:txBody>
      </p:sp>
      <p:cxnSp>
        <p:nvCxnSpPr>
          <p:cNvPr id="284" name="Google Shape;284;p23"/>
          <p:cNvCxnSpPr/>
          <p:nvPr/>
        </p:nvCxnSpPr>
        <p:spPr>
          <a:xfrm>
            <a:off x="3294743" y="1603571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23"/>
          <p:cNvSpPr txBox="1"/>
          <p:nvPr/>
        </p:nvSpPr>
        <p:spPr>
          <a:xfrm>
            <a:off x="3207658" y="5532320"/>
            <a:ext cx="4514850" cy="32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Forrás: European Environmental Agency, 2015</a:t>
            </a:r>
            <a:endParaRPr/>
          </a:p>
        </p:txBody>
      </p:sp>
      <p:pic>
        <p:nvPicPr>
          <p:cNvPr id="286" name="Google Shape;28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3086" y="1817448"/>
            <a:ext cx="7053943" cy="358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3081514-0A63-C50B-5B8F-58079025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Területfelhasználási jogok nemzetei és nemzetközi kereskedelmi rendszere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DF74AC3-BEAB-BC6B-D2D1-EFB37128D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852" y="1583782"/>
            <a:ext cx="3956008" cy="51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07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Területfelhasználási jogok nemzetei és nemzetközi kereskedelmi rendszere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1DD8F77-39CB-7DC0-5369-F68320361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532" y="1433663"/>
            <a:ext cx="46482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68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800" y="-798285"/>
            <a:ext cx="17976215" cy="938358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5" y="0"/>
            <a:ext cx="12192001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2" y="193334"/>
            <a:ext cx="1669143" cy="1669143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H="1">
            <a:off x="2983832" y="5930613"/>
            <a:ext cx="836996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5331733" y="5091152"/>
            <a:ext cx="8426623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u-HU" sz="3200" dirty="0">
                <a:solidFill>
                  <a:srgbClr val="566F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Kosár közösségek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3207658" y="493484"/>
            <a:ext cx="821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566F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Hogyan?</a:t>
            </a:r>
          </a:p>
        </p:txBody>
      </p:sp>
      <p:cxnSp>
        <p:nvCxnSpPr>
          <p:cNvPr id="30" name="Egyenes összekötő 29"/>
          <p:cNvCxnSpPr/>
          <p:nvPr/>
        </p:nvCxnSpPr>
        <p:spPr>
          <a:xfrm>
            <a:off x="3294743" y="1669888"/>
            <a:ext cx="943429" cy="0"/>
          </a:xfrm>
          <a:prstGeom prst="line">
            <a:avLst/>
          </a:prstGeom>
          <a:ln w="28575">
            <a:solidFill>
              <a:srgbClr val="566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Mi köze a bevásárló közösségeknek a környezetvédelemhez? - Greenpeace  Magyarország">
            <a:extLst>
              <a:ext uri="{FF2B5EF4-FFF2-40B4-BE49-F238E27FC236}">
                <a16:creationId xmlns:a16="http://schemas.microsoft.com/office/drawing/2014/main" id="{664ECFA2-BD04-A0AB-868E-414F9573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99" y="1862477"/>
            <a:ext cx="4668233" cy="30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3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800" y="-798285"/>
            <a:ext cx="17976215" cy="938358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5" y="0"/>
            <a:ext cx="12192001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2" y="193334"/>
            <a:ext cx="1669143" cy="1669143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H="1">
            <a:off x="2983832" y="5930613"/>
            <a:ext cx="836996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5225307" y="5274872"/>
            <a:ext cx="8426623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u-HU" sz="3200" dirty="0">
                <a:solidFill>
                  <a:srgbClr val="566F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Energiaközösségek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3207658" y="493484"/>
            <a:ext cx="821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566F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Hogyan?</a:t>
            </a:r>
          </a:p>
        </p:txBody>
      </p:sp>
      <p:cxnSp>
        <p:nvCxnSpPr>
          <p:cNvPr id="30" name="Egyenes összekötő 29"/>
          <p:cNvCxnSpPr/>
          <p:nvPr/>
        </p:nvCxnSpPr>
        <p:spPr>
          <a:xfrm>
            <a:off x="3294743" y="1669888"/>
            <a:ext cx="943429" cy="0"/>
          </a:xfrm>
          <a:prstGeom prst="line">
            <a:avLst/>
          </a:prstGeom>
          <a:ln w="28575">
            <a:solidFill>
              <a:srgbClr val="566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>
            <a:extLst>
              <a:ext uri="{FF2B5EF4-FFF2-40B4-BE49-F238E27FC236}">
                <a16:creationId xmlns:a16="http://schemas.microsoft.com/office/drawing/2014/main" id="{D535BBE0-5272-6011-1193-82EB8E7F0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268" y="20670"/>
            <a:ext cx="2838905" cy="522303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EA63973-4D16-01AE-FDEF-91943E977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364" y="57"/>
            <a:ext cx="2838905" cy="52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800" y="-798285"/>
            <a:ext cx="17976215" cy="938358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5" y="0"/>
            <a:ext cx="12192001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2" y="193334"/>
            <a:ext cx="1669143" cy="1669143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H="1">
            <a:off x="2983832" y="5930613"/>
            <a:ext cx="836996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3369583" y="5031702"/>
            <a:ext cx="8426623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u-HU" sz="3200" dirty="0">
                <a:solidFill>
                  <a:srgbClr val="566F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Talajkímélő mezőgazdaság - mulcs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3207658" y="493484"/>
            <a:ext cx="821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566F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Hogyan?</a:t>
            </a:r>
          </a:p>
        </p:txBody>
      </p:sp>
      <p:cxnSp>
        <p:nvCxnSpPr>
          <p:cNvPr id="30" name="Egyenes összekötő 29"/>
          <p:cNvCxnSpPr/>
          <p:nvPr/>
        </p:nvCxnSpPr>
        <p:spPr>
          <a:xfrm>
            <a:off x="3294743" y="1669888"/>
            <a:ext cx="943429" cy="0"/>
          </a:xfrm>
          <a:prstGeom prst="line">
            <a:avLst/>
          </a:prstGeom>
          <a:ln w="28575">
            <a:solidFill>
              <a:srgbClr val="566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zer-ETET-konyha: Kezdjük el gyógyítani a Földet...">
            <a:extLst>
              <a:ext uri="{FF2B5EF4-FFF2-40B4-BE49-F238E27FC236}">
                <a16:creationId xmlns:a16="http://schemas.microsoft.com/office/drawing/2014/main" id="{19084E73-9B6A-CD18-E4AA-520B25AC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16" y="1637980"/>
            <a:ext cx="4416881" cy="33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8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666AB37-F4EE-8848-5918-67F555A4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34" y="1642500"/>
            <a:ext cx="5110163" cy="27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14;p35">
            <a:extLst>
              <a:ext uri="{FF2B5EF4-FFF2-40B4-BE49-F238E27FC236}">
                <a16:creationId xmlns:a16="http://schemas.microsoft.com/office/drawing/2014/main" id="{3B6757FE-B5F7-2B0D-B1B9-4DD3C65A9CCB}"/>
              </a:ext>
            </a:extLst>
          </p:cNvPr>
          <p:cNvSpPr txBox="1"/>
          <p:nvPr/>
        </p:nvSpPr>
        <p:spPr>
          <a:xfrm>
            <a:off x="8884558" y="5300659"/>
            <a:ext cx="84266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eger.akos@mtvsz.hu</a:t>
            </a:r>
          </a:p>
        </p:txBody>
      </p:sp>
    </p:spTree>
    <p:extLst>
      <p:ext uri="{BB962C8B-B14F-4D97-AF65-F5344CB8AC3E}">
        <p14:creationId xmlns:p14="http://schemas.microsoft.com/office/powerpoint/2010/main" val="197190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33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0" name="Google Shape;480;p33"/>
          <p:cNvSpPr txBox="1"/>
          <p:nvPr/>
        </p:nvSpPr>
        <p:spPr>
          <a:xfrm>
            <a:off x="3207658" y="493484"/>
            <a:ext cx="83747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SZÉTVÁLASZTÁS ELMÉLETE</a:t>
            </a:r>
            <a:endParaRPr/>
          </a:p>
        </p:txBody>
      </p:sp>
      <p:cxnSp>
        <p:nvCxnSpPr>
          <p:cNvPr id="481" name="Google Shape;481;p33"/>
          <p:cNvCxnSpPr/>
          <p:nvPr/>
        </p:nvCxnSpPr>
        <p:spPr>
          <a:xfrm>
            <a:off x="3294743" y="1187543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2" name="Google Shape;48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1612" y="2144764"/>
            <a:ext cx="8243610" cy="34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DF7F25B-238F-1966-9C2F-D53E0D34A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0" name="Google Shape;490;p34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7" name="Google Shape;497;p34"/>
          <p:cNvSpPr txBox="1"/>
          <p:nvPr/>
        </p:nvSpPr>
        <p:spPr>
          <a:xfrm>
            <a:off x="3207658" y="493484"/>
            <a:ext cx="837474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SZÉTVÁLASZTÁS A GYAKORLATBAN: NEM MŰKÖDIK</a:t>
            </a:r>
            <a:endParaRPr/>
          </a:p>
        </p:txBody>
      </p:sp>
      <p:cxnSp>
        <p:nvCxnSpPr>
          <p:cNvPr id="498" name="Google Shape;498;p34"/>
          <p:cNvCxnSpPr/>
          <p:nvPr/>
        </p:nvCxnSpPr>
        <p:spPr>
          <a:xfrm>
            <a:off x="3294743" y="1635016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9" name="Google Shape;49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3832" y="2585302"/>
            <a:ext cx="8369969" cy="305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5A0B28D3-6610-334A-6EF6-59D9CC3F4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24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p24"/>
          <p:cNvSpPr txBox="1"/>
          <p:nvPr/>
        </p:nvSpPr>
        <p:spPr>
          <a:xfrm>
            <a:off x="3207658" y="493484"/>
            <a:ext cx="83747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NEM (CSAK) A NÉPESSÉGNÖVEKEDÉS…</a:t>
            </a:r>
            <a:endParaRPr/>
          </a:p>
        </p:txBody>
      </p:sp>
      <p:cxnSp>
        <p:nvCxnSpPr>
          <p:cNvPr id="302" name="Google Shape;302;p24"/>
          <p:cNvCxnSpPr/>
          <p:nvPr/>
        </p:nvCxnSpPr>
        <p:spPr>
          <a:xfrm>
            <a:off x="3294743" y="1185282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3" name="Google Shape;303;p24"/>
          <p:cNvSpPr txBox="1"/>
          <p:nvPr/>
        </p:nvSpPr>
        <p:spPr>
          <a:xfrm>
            <a:off x="3207658" y="5525131"/>
            <a:ext cx="4514850" cy="32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Forrás: ourworldindata.com </a:t>
            </a:r>
            <a:endParaRPr/>
          </a:p>
        </p:txBody>
      </p:sp>
      <p:pic>
        <p:nvPicPr>
          <p:cNvPr id="304" name="Google Shape;30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5467" y="1410986"/>
            <a:ext cx="5606697" cy="395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8596DDAD-2F58-B569-5842-A93CAE830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2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25"/>
          <p:cNvCxnSpPr/>
          <p:nvPr/>
        </p:nvCxnSpPr>
        <p:spPr>
          <a:xfrm>
            <a:off x="3294743" y="1187543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p25"/>
          <p:cNvSpPr txBox="1"/>
          <p:nvPr/>
        </p:nvSpPr>
        <p:spPr>
          <a:xfrm>
            <a:off x="10048414" y="5532458"/>
            <a:ext cx="2040774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Forrás: </a:t>
            </a:r>
            <a:r>
              <a:rPr lang="hu-HU" sz="1400" dirty="0" err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Oxfam</a:t>
            </a:r>
            <a:r>
              <a:rPr lang="hu-HU" sz="14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 2020</a:t>
            </a:r>
            <a:endParaRPr dirty="0"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3474" y="927386"/>
            <a:ext cx="5144979" cy="491389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5"/>
          <p:cNvSpPr txBox="1"/>
          <p:nvPr/>
        </p:nvSpPr>
        <p:spPr>
          <a:xfrm>
            <a:off x="3207658" y="493484"/>
            <a:ext cx="83747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SZÉNLÁBNYOM ÉS EGYENLŐTLENSÉGEK </a:t>
            </a: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12B19C8-D43D-64E8-5DB5-1BD22B82B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35"/>
          <p:cNvSpPr txBox="1"/>
          <p:nvPr/>
        </p:nvSpPr>
        <p:spPr>
          <a:xfrm>
            <a:off x="3207658" y="1852086"/>
            <a:ext cx="8426623" cy="358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1. Növekvő energiakiadások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2. A visszacsapó hatás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3. A probléma áttevődése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4. A szolgáltatások alábecsült hatása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5. Az újrahasznosítás nehézségei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6. Elégtelen és nem megfelelő technológiai változások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hu-HU" sz="20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7. A költségek átterhelése</a:t>
            </a:r>
            <a:endParaRPr sz="1400" dirty="0">
              <a:solidFill>
                <a:srgbClr val="566F5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SZÉTVÁLASZTÁS SIKERTELENSÉGÉNEK OKAI</a:t>
            </a:r>
            <a:endParaRPr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322;p25">
            <a:extLst>
              <a:ext uri="{FF2B5EF4-FFF2-40B4-BE49-F238E27FC236}">
                <a16:creationId xmlns:a16="http://schemas.microsoft.com/office/drawing/2014/main" id="{DD6AAA01-501C-C867-8C3D-7369950A163E}"/>
              </a:ext>
            </a:extLst>
          </p:cNvPr>
          <p:cNvSpPr txBox="1"/>
          <p:nvPr/>
        </p:nvSpPr>
        <p:spPr>
          <a:xfrm>
            <a:off x="8864295" y="5559134"/>
            <a:ext cx="3927780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Forrás: EEB, </a:t>
            </a:r>
            <a:r>
              <a:rPr lang="hu-HU" sz="1400" dirty="0" err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Decoupling</a:t>
            </a:r>
            <a:r>
              <a:rPr lang="hu-HU" sz="1400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hu-HU" sz="1400" dirty="0" err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debunked</a:t>
            </a: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AB136E9-5A60-BA4C-F7A5-39F865C09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SZÉTVÁLASZTÁS SIKERTELENSÉGÉNEK OKAI</a:t>
            </a:r>
            <a:endParaRPr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322;p25">
            <a:extLst>
              <a:ext uri="{FF2B5EF4-FFF2-40B4-BE49-F238E27FC236}">
                <a16:creationId xmlns:a16="http://schemas.microsoft.com/office/drawing/2014/main" id="{DD6AAA01-501C-C867-8C3D-7369950A163E}"/>
              </a:ext>
            </a:extLst>
          </p:cNvPr>
          <p:cNvSpPr txBox="1"/>
          <p:nvPr/>
        </p:nvSpPr>
        <p:spPr>
          <a:xfrm>
            <a:off x="9641882" y="5564325"/>
            <a:ext cx="392778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 dirty="0" err="1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Forrás:elements.visualcapitalist.com</a:t>
            </a:r>
            <a:endParaRPr sz="1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2DFFD01-308A-734D-3B6A-D06E82519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891" y="1107554"/>
            <a:ext cx="4442530" cy="469798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53F29A2-693C-AD6E-3402-8705E7FFC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62800" y="-798285"/>
            <a:ext cx="17976215" cy="93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2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35"/>
          <p:cNvCxnSpPr/>
          <p:nvPr/>
        </p:nvCxnSpPr>
        <p:spPr>
          <a:xfrm rot="10800000">
            <a:off x="2983832" y="5930613"/>
            <a:ext cx="83699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5" name="Google Shape;515;p35"/>
          <p:cNvSpPr txBox="1"/>
          <p:nvPr/>
        </p:nvSpPr>
        <p:spPr>
          <a:xfrm>
            <a:off x="3207658" y="493484"/>
            <a:ext cx="82139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566F54"/>
                </a:solidFill>
                <a:latin typeface="Verdana"/>
                <a:ea typeface="Verdana"/>
                <a:cs typeface="Verdana"/>
                <a:sym typeface="Verdana"/>
              </a:rPr>
              <a:t>SZÉTVÁLASZTÁS SIKERTELENSÉGÉNEK OKAI</a:t>
            </a:r>
            <a:endParaRPr dirty="0"/>
          </a:p>
        </p:txBody>
      </p:sp>
      <p:cxnSp>
        <p:nvCxnSpPr>
          <p:cNvPr id="516" name="Google Shape;516;p35"/>
          <p:cNvCxnSpPr/>
          <p:nvPr/>
        </p:nvCxnSpPr>
        <p:spPr>
          <a:xfrm>
            <a:off x="3294743" y="1669888"/>
            <a:ext cx="943429" cy="0"/>
          </a:xfrm>
          <a:prstGeom prst="straightConnector1">
            <a:avLst/>
          </a:prstGeom>
          <a:noFill/>
          <a:ln w="28575" cap="flat" cmpd="sng">
            <a:solidFill>
              <a:srgbClr val="566F5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BC893029-B97E-06E7-8369-F950B4974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62250" cy="117387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EA9415D-7FCB-8F56-84D8-098D1D03A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652" y="2120787"/>
            <a:ext cx="6232735" cy="3356088"/>
          </a:xfrm>
          <a:prstGeom prst="rect">
            <a:avLst/>
          </a:prstGeom>
        </p:spPr>
      </p:pic>
      <p:pic>
        <p:nvPicPr>
          <p:cNvPr id="1026" name="Picture 2" descr="Hajnal Klára: A Római Klub első jelentése | ClimeNews - Hírportál">
            <a:extLst>
              <a:ext uri="{FF2B5EF4-FFF2-40B4-BE49-F238E27FC236}">
                <a16:creationId xmlns:a16="http://schemas.microsoft.com/office/drawing/2014/main" id="{8B9F4306-4BFE-BC77-0BF9-417D30A3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47" y="1730997"/>
            <a:ext cx="5429249" cy="38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7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480</Words>
  <Application>Microsoft Office PowerPoint</Application>
  <PresentationFormat>Szélesvásznú</PresentationFormat>
  <Paragraphs>83</Paragraphs>
  <Slides>25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Office-téma</vt:lpstr>
      <vt:lpstr>  Az éghajlatvédelem ösztönzőrendszere és az ökoszisztéma-szolgáltatások javítása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Éger Ákos</dc:creator>
  <cp:lastModifiedBy>Éger Ákos</cp:lastModifiedBy>
  <cp:revision>14</cp:revision>
  <dcterms:created xsi:type="dcterms:W3CDTF">2023-05-13T06:28:59Z</dcterms:created>
  <dcterms:modified xsi:type="dcterms:W3CDTF">2023-06-29T04:34:49Z</dcterms:modified>
</cp:coreProperties>
</file>