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37"/>
    <p:restoredTop sz="96327"/>
  </p:normalViewPr>
  <p:slideViewPr>
    <p:cSldViewPr snapToGrid="0" showGuides="1">
      <p:cViewPr varScale="1">
        <p:scale>
          <a:sx n="96" d="100"/>
          <a:sy n="96" d="100"/>
        </p:scale>
        <p:origin x="200" y="10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3" d="100"/>
        <a:sy n="1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postcard.com/en/designs/make-your-voice-heard-cards/climate-justice-movement-cards-send-online-939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postcard.com/en/designs/make-your-voice-heard-cards/climate-justice-movement-cards-send-online-9397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7626-CDC3-9A9C-9088-4C0189AF9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181200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n-HU" dirty="0">
                <a:latin typeface="Avenir Book" panose="02000503020000020003" pitchFamily="2" charset="0"/>
              </a:rPr>
              <a:t>Az éghajlatvédelmi érdekérvényesítés aktuális kérdései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BD21C-7D54-CEC5-4216-0F4366947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015450"/>
            <a:ext cx="8673427" cy="1322587"/>
          </a:xfrm>
        </p:spPr>
        <p:txBody>
          <a:bodyPr/>
          <a:lstStyle/>
          <a:p>
            <a:r>
              <a:rPr lang="en-HU" b="1" i="1" dirty="0">
                <a:latin typeface="Avenir Book" panose="02000503020000020003" pitchFamily="2" charset="0"/>
              </a:rPr>
              <a:t>Klímaperek Magyarországon aktivista perspektívából</a:t>
            </a:r>
          </a:p>
          <a:p>
            <a:endParaRPr lang="en-HU" b="1" i="1" dirty="0">
              <a:latin typeface="Avenir Book" panose="02000503020000020003" pitchFamily="2" charset="0"/>
            </a:endParaRPr>
          </a:p>
          <a:p>
            <a:r>
              <a:rPr lang="en-HU" b="1" i="1" dirty="0">
                <a:latin typeface="Avenir Book" panose="02000503020000020003" pitchFamily="2" charset="0"/>
              </a:rPr>
              <a:t>Kuslits Béla // Trásadalmi Reflexió Intézet</a:t>
            </a:r>
          </a:p>
        </p:txBody>
      </p:sp>
    </p:spTree>
    <p:extLst>
      <p:ext uri="{BB962C8B-B14F-4D97-AF65-F5344CB8AC3E}">
        <p14:creationId xmlns:p14="http://schemas.microsoft.com/office/powerpoint/2010/main" val="340792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DAE3342-9DFC-49D4-B09C-25E310769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49E0D20-8423-4612-99A5-14AEF8F6B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7C2C108-5A30-48CA-9203-56747AEB7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A343912-2EFC-408E-A862-5C9BF108D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AA50D1CF-9DAE-4CF6-B829-E66CEE9D5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E5799A4-0568-433E-BF41-752CF516A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DBB86ED-F16F-4C28-BDD5-72D771176F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347939E-8B76-4CFC-B2EC-63A7E22783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A1DD132-02E4-4CD3-B496-BFF924558A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10BDA52-A7D7-4E4E-9F36-EC8F983EA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1BDF852-319F-42B8-9A50-7C9A9387C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AACE376-C01E-4F1F-91B7-39D0274BF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7F612F4C-050E-459D-9771-ED088374A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4E4211B-3E41-4905-8F4E-76811B9E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AEC87EE-0CB8-43DE-8FEB-4586A92E8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277C1C5D-7BDC-47E4-8B81-C3C4AE94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A2A6EF8-9768-4478-9CD3-DFA547CEF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1FD9091C-E8FA-4ADA-937F-A74426ED1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69923E7-63C4-47CE-956E-09D384D4F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2576784-872E-494C-A041-0E346226B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54F73D8-62C2-4127-9D19-01219BBB9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D8CA02-9BE5-4B82-8129-6EF618402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1515E68-030C-4313-B300-35253163D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937725F-1DDF-4225-937E-106DBB047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4836A48-4CAC-4A40-97EB-8ACA9B26A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890A515-B90B-43BC-876F-580D2FC4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3749B484-B143-40F7-896A-A20650EE4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D5ECC4BD-4D67-4CD5-9118-C8F95255E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DFCF04F1-C8A9-4F23-B565-9B70C6D74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9964E85D-E8AC-4D3F-A3BC-E4D8DE608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8FE670F7-87AE-49F1-AFCF-646DC0B69B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2D394406-F17F-478D-9811-F133F3163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C929B1C0-F6D9-45BC-B41C-5BEBE9AD6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8CBC2023-5C0F-470C-A494-448A3088C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F753F948-20A5-448F-A91B-30C3FA874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187C515D-FEE4-4EAD-A758-C09FC88980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55F8581B-27B7-42AB-B33F-69023D3B1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CBC2EB4A-D3CD-4347-AE09-347B7B10EF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C35E0B18-828E-4F07-BC14-5B6EB8C283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D972FA4F-64D2-4E34-B234-7B2C363C4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430AC742-FB30-4DCC-A9AC-92D107A34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C991F4A4-6C1A-486C-80A9-B653BC0ED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34F60AAA-3D77-4751-9A2C-27A680142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71A93347-D2EA-43A7-92CB-3BC1C8F4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A99EB955-34CE-4879-BB3E-19C017967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3ACCA0C-D683-3F4A-01EC-B9538C22C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082" r="-1" b="11646"/>
          <a:stretch/>
        </p:blipFill>
        <p:spPr>
          <a:xfrm>
            <a:off x="20" y="227"/>
            <a:ext cx="12191675" cy="6858000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99502C85-D694-4534-81D2-BE2E52612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33747" y="1186483"/>
            <a:ext cx="4510627" cy="4477933"/>
            <a:chOff x="3833747" y="1186483"/>
            <a:chExt cx="4510627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70D54E8-5694-4275-AC73-041D919D5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7681" y="1186483"/>
              <a:ext cx="4506693" cy="71618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085E5B83-AB95-4571-B7AE-841A0D5F9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63AAECE-705E-4B7A-B758-B9CEB30C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3747" y="1991156"/>
              <a:ext cx="4510180" cy="3322196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05C2B5-CABE-8350-A1C4-98943EBA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043" y="2075504"/>
            <a:ext cx="4345588" cy="2455553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hu-HU" sz="5000">
                <a:latin typeface="Avenir Book" panose="02000503020000020003" pitchFamily="2" charset="0"/>
              </a:rPr>
              <a:t>Lehet itthon is sikeres klímapereket indítani?</a:t>
            </a:r>
          </a:p>
        </p:txBody>
      </p:sp>
    </p:spTree>
    <p:extLst>
      <p:ext uri="{BB962C8B-B14F-4D97-AF65-F5344CB8AC3E}">
        <p14:creationId xmlns:p14="http://schemas.microsoft.com/office/powerpoint/2010/main" val="30208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C2B5-CABE-8350-A1C4-98943EBA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TRI-ECF klímaper projekt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1E8AF-058B-74AE-7474-F112DA03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Avenir Book" panose="02000503020000020003" pitchFamily="2" charset="0"/>
              </a:rPr>
              <a:t>5 általános tanulmány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Klímával kapcsolatos szabályozások áttekintése (Fülöp S.)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Klíma-szabályozás hiányosságai és lehetséges fejlesztési irányok (Huszár A.)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Alapjogi jogérvényesítés tapasztalatai alapján a klímaperek esélyei és </a:t>
            </a:r>
            <a:r>
              <a:rPr lang="hu-HU" dirty="0" err="1">
                <a:latin typeface="Avenir Book" panose="02000503020000020003" pitchFamily="2" charset="0"/>
              </a:rPr>
              <a:t>korlátai</a:t>
            </a:r>
            <a:r>
              <a:rPr lang="hu-HU" dirty="0">
                <a:latin typeface="Avenir Book" panose="02000503020000020003" pitchFamily="2" charset="0"/>
              </a:rPr>
              <a:t> (Sepsi T.)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Nemzetközi klímaperek és tanulságok (Sulyok K.)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Klímaszempontok figyelembevételének kikényszeríthetősége egyedi hatósági-bírósági eljárásokban (Szemesi S.)</a:t>
            </a:r>
          </a:p>
        </p:txBody>
      </p:sp>
    </p:spTree>
    <p:extLst>
      <p:ext uri="{BB962C8B-B14F-4D97-AF65-F5344CB8AC3E}">
        <p14:creationId xmlns:p14="http://schemas.microsoft.com/office/powerpoint/2010/main" val="93639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C2B5-CABE-8350-A1C4-98943EBA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TRI-ECF klímaper projekt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1E8AF-058B-74AE-7474-F112DA03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Avenir Book" panose="02000503020000020003" pitchFamily="2" charset="0"/>
              </a:rPr>
              <a:t>6 esettanulmány</a:t>
            </a:r>
          </a:p>
          <a:p>
            <a:pPr lvl="1"/>
            <a:r>
              <a:rPr lang="hu-HU" dirty="0" err="1">
                <a:latin typeface="Avenir Book" panose="02000503020000020003" pitchFamily="2" charset="0"/>
              </a:rPr>
              <a:t>Amicus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Curiae</a:t>
            </a:r>
            <a:r>
              <a:rPr lang="hu-HU" dirty="0">
                <a:latin typeface="Avenir Book" panose="02000503020000020003" pitchFamily="2" charset="0"/>
              </a:rPr>
              <a:t> beadvány az AB-hez a klímatörvény ellen (Sulyok </a:t>
            </a:r>
            <a:r>
              <a:rPr lang="hu-HU" dirty="0" err="1">
                <a:latin typeface="Avenir Book" panose="02000503020000020003" pitchFamily="2" charset="0"/>
              </a:rPr>
              <a:t>et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al</a:t>
            </a:r>
            <a:r>
              <a:rPr lang="hu-HU" dirty="0">
                <a:latin typeface="Avenir Book" panose="02000503020000020003" pitchFamily="2" charset="0"/>
              </a:rPr>
              <a:t>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Középületek energiahatékonyságának jogi és gazdasági aspektusai (</a:t>
            </a:r>
            <a:r>
              <a:rPr lang="hu-HU" dirty="0" err="1">
                <a:latin typeface="Avenir Book" panose="02000503020000020003" pitchFamily="2" charset="0"/>
              </a:rPr>
              <a:t>Csegődi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et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al</a:t>
            </a:r>
            <a:r>
              <a:rPr lang="hu-HU" dirty="0">
                <a:latin typeface="Avenir Book" panose="02000503020000020003" pitchFamily="2" charset="0"/>
              </a:rPr>
              <a:t>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klímaszempontok figyelembevételének kikényszeríthetősége az egyedi hatósági – bírósági eljárásokban (</a:t>
            </a:r>
            <a:r>
              <a:rPr lang="hu-HU" dirty="0" err="1">
                <a:latin typeface="Avenir Book" panose="02000503020000020003" pitchFamily="2" charset="0"/>
              </a:rPr>
              <a:t>Berki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et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al</a:t>
            </a:r>
            <a:r>
              <a:rPr lang="hu-HU" dirty="0">
                <a:latin typeface="Avenir Book" panose="02000503020000020003" pitchFamily="2" charset="0"/>
              </a:rPr>
              <a:t>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stratégiai szintű állami döntések vizsgálata, azok kikényszerítésének lehetőségei (</a:t>
            </a:r>
            <a:r>
              <a:rPr lang="hu-HU" dirty="0" err="1">
                <a:latin typeface="Avenir Book" panose="02000503020000020003" pitchFamily="2" charset="0"/>
              </a:rPr>
              <a:t>Fölöp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et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al</a:t>
            </a:r>
            <a:r>
              <a:rPr lang="hu-HU" dirty="0">
                <a:latin typeface="Avenir Book" panose="02000503020000020003" pitchFamily="2" charset="0"/>
              </a:rPr>
              <a:t>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…Klímavédelmet / környezetvédelmet érintő versenyjogi jogsértésekre alapított kártérítési igények lehetőségeiről Magyarországon (</a:t>
            </a:r>
            <a:r>
              <a:rPr lang="hu-HU" dirty="0" err="1">
                <a:latin typeface="Avenir Book" panose="02000503020000020003" pitchFamily="2" charset="0"/>
              </a:rPr>
              <a:t>Bassola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et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al</a:t>
            </a:r>
            <a:r>
              <a:rPr lang="hu-HU" dirty="0">
                <a:latin typeface="Avenir Book" panose="02000503020000020003" pitchFamily="2" charset="0"/>
              </a:rPr>
              <a:t>)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Az állam által indított környezetvédelmi viszonkereset lehetőségei beruházásvédelmi jogvitákban (Novák </a:t>
            </a:r>
            <a:r>
              <a:rPr lang="hu-HU" dirty="0" err="1">
                <a:latin typeface="Avenir Book" panose="02000503020000020003" pitchFamily="2" charset="0"/>
              </a:rPr>
              <a:t>et</a:t>
            </a:r>
            <a:r>
              <a:rPr lang="hu-HU" dirty="0">
                <a:latin typeface="Avenir Book" panose="02000503020000020003" pitchFamily="2" charset="0"/>
              </a:rPr>
              <a:t> </a:t>
            </a:r>
            <a:r>
              <a:rPr lang="hu-HU" dirty="0" err="1">
                <a:latin typeface="Avenir Book" panose="02000503020000020003" pitchFamily="2" charset="0"/>
              </a:rPr>
              <a:t>al</a:t>
            </a:r>
            <a:r>
              <a:rPr lang="hu-HU" dirty="0">
                <a:latin typeface="Avenir Book" panose="02000503020000020003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055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6C6D3-5813-88BE-9236-5607AAC5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Eredmények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13B1F-C95A-7C20-4893-669A87340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3409" y="2339669"/>
            <a:ext cx="6269591" cy="2382651"/>
          </a:xfrm>
        </p:spPr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Minden tanulmány és konferencia diasor publikusan elérhető: </a:t>
            </a:r>
            <a:r>
              <a:rPr lang="en-GB" b="1" dirty="0">
                <a:solidFill>
                  <a:schemeClr val="accent6"/>
                </a:solidFill>
                <a:latin typeface="Avenir Book" panose="02000503020000020003" pitchFamily="2" charset="0"/>
              </a:rPr>
              <a:t>https://</a:t>
            </a:r>
            <a:r>
              <a:rPr lang="en-GB" b="1" dirty="0" err="1">
                <a:solidFill>
                  <a:schemeClr val="accent6"/>
                </a:solidFill>
                <a:latin typeface="Avenir Book" panose="02000503020000020003" pitchFamily="2" charset="0"/>
              </a:rPr>
              <a:t>socialreflection.org</a:t>
            </a:r>
            <a:r>
              <a:rPr lang="en-GB" b="1" dirty="0">
                <a:solidFill>
                  <a:schemeClr val="accent6"/>
                </a:solidFill>
                <a:latin typeface="Avenir Book" panose="02000503020000020003" pitchFamily="2" charset="0"/>
              </a:rPr>
              <a:t>/</a:t>
            </a:r>
            <a:r>
              <a:rPr lang="en-GB" b="1" dirty="0" err="1">
                <a:solidFill>
                  <a:schemeClr val="accent6"/>
                </a:solidFill>
                <a:latin typeface="Avenir Book" panose="02000503020000020003" pitchFamily="2" charset="0"/>
              </a:rPr>
              <a:t>publikaciok</a:t>
            </a:r>
            <a:endParaRPr lang="en-GB" b="1" dirty="0">
              <a:solidFill>
                <a:schemeClr val="accent6"/>
              </a:solidFill>
              <a:latin typeface="Avenir Book" panose="02000503020000020003" pitchFamily="2" charset="0"/>
            </a:endParaRPr>
          </a:p>
          <a:p>
            <a:r>
              <a:rPr lang="en-GB" dirty="0" err="1">
                <a:latin typeface="Avenir Book" panose="02000503020000020003" pitchFamily="2" charset="0"/>
              </a:rPr>
              <a:t>Hamarosan</a:t>
            </a:r>
            <a:r>
              <a:rPr lang="en-GB" dirty="0">
                <a:latin typeface="Avenir Book" panose="02000503020000020003" pitchFamily="2" charset="0"/>
              </a:rPr>
              <a:t> </a:t>
            </a:r>
            <a:r>
              <a:rPr lang="en-GB" dirty="0" err="1">
                <a:latin typeface="Avenir Book" panose="02000503020000020003" pitchFamily="2" charset="0"/>
              </a:rPr>
              <a:t>két</a:t>
            </a:r>
            <a:r>
              <a:rPr lang="en-GB" dirty="0">
                <a:latin typeface="Avenir Book" panose="02000503020000020003" pitchFamily="2" charset="0"/>
              </a:rPr>
              <a:t> </a:t>
            </a:r>
            <a:r>
              <a:rPr lang="en-GB" dirty="0" err="1">
                <a:latin typeface="Avenir Book" panose="02000503020000020003" pitchFamily="2" charset="0"/>
              </a:rPr>
              <a:t>további</a:t>
            </a:r>
            <a:r>
              <a:rPr lang="en-GB" dirty="0">
                <a:latin typeface="Avenir Book" panose="02000503020000020003" pitchFamily="2" charset="0"/>
              </a:rPr>
              <a:t> </a:t>
            </a:r>
            <a:r>
              <a:rPr lang="en-GB" dirty="0" err="1">
                <a:latin typeface="Avenir Book" panose="02000503020000020003" pitchFamily="2" charset="0"/>
              </a:rPr>
              <a:t>tanulmányt</a:t>
            </a:r>
            <a:r>
              <a:rPr lang="en-GB" dirty="0">
                <a:latin typeface="Avenir Book" panose="02000503020000020003" pitchFamily="2" charset="0"/>
              </a:rPr>
              <a:t> is </a:t>
            </a:r>
            <a:r>
              <a:rPr lang="en-GB" dirty="0" err="1">
                <a:latin typeface="Avenir Book" panose="02000503020000020003" pitchFamily="2" charset="0"/>
              </a:rPr>
              <a:t>publikálni</a:t>
            </a:r>
            <a:r>
              <a:rPr lang="en-GB" dirty="0">
                <a:latin typeface="Avenir Book" panose="02000503020000020003" pitchFamily="2" charset="0"/>
              </a:rPr>
              <a:t> </a:t>
            </a:r>
            <a:r>
              <a:rPr lang="en-GB" dirty="0" err="1">
                <a:latin typeface="Avenir Book" panose="02000503020000020003" pitchFamily="2" charset="0"/>
              </a:rPr>
              <a:t>fogunk</a:t>
            </a:r>
            <a:endParaRPr lang="en-GB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5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4895-575C-924F-9F7C-2A8E29688E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Néhány nyitott kérdés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5FA5-668D-9118-1D74-9AE267822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Amire nem találtunk megoldást, de nagyon keressük.</a:t>
            </a:r>
          </a:p>
        </p:txBody>
      </p:sp>
    </p:spTree>
    <p:extLst>
      <p:ext uri="{BB962C8B-B14F-4D97-AF65-F5344CB8AC3E}">
        <p14:creationId xmlns:p14="http://schemas.microsoft.com/office/powerpoint/2010/main" val="230434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mate Justice | DEMOCRACY DELIVERED 💪 | Send real postcards online">
            <a:extLst>
              <a:ext uri="{FF2B5EF4-FFF2-40B4-BE49-F238E27FC236}">
                <a16:creationId xmlns:a16="http://schemas.microsoft.com/office/drawing/2014/main" id="{05E10D6E-7B20-D6F8-DEDF-B4B6F2BD3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5360" y="0"/>
            <a:ext cx="4866640" cy="686196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7DF607-A426-C2E8-0041-12B1B827F3CC}"/>
              </a:ext>
            </a:extLst>
          </p:cNvPr>
          <p:cNvSpPr txBox="1">
            <a:spLocks/>
          </p:cNvSpPr>
          <p:nvPr/>
        </p:nvSpPr>
        <p:spPr>
          <a:xfrm>
            <a:off x="607407" y="804689"/>
            <a:ext cx="6281873" cy="524862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3200" dirty="0">
                <a:latin typeface="Avenir Book" panose="02000503020000020003" pitchFamily="2" charset="0"/>
              </a:rPr>
              <a:t>Földhasználat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KAP 3 célja: </a:t>
            </a:r>
            <a:r>
              <a:rPr lang="hu-HU" i="1" dirty="0">
                <a:latin typeface="Avenir Book" panose="02000503020000020003" pitchFamily="2" charset="0"/>
              </a:rPr>
              <a:t>„</a:t>
            </a:r>
            <a:r>
              <a:rPr lang="hu-HU" i="1" dirty="0" err="1">
                <a:latin typeface="Avenir Book" panose="02000503020000020003" pitchFamily="2" charset="0"/>
              </a:rPr>
              <a:t>provide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affordable</a:t>
            </a:r>
            <a:r>
              <a:rPr lang="hu-HU" i="1" dirty="0">
                <a:latin typeface="Avenir Book" panose="02000503020000020003" pitchFamily="2" charset="0"/>
              </a:rPr>
              <a:t>, </a:t>
            </a:r>
            <a:r>
              <a:rPr lang="hu-HU" i="1" dirty="0" err="1">
                <a:latin typeface="Avenir Book" panose="02000503020000020003" pitchFamily="2" charset="0"/>
              </a:rPr>
              <a:t>safe</a:t>
            </a:r>
            <a:r>
              <a:rPr lang="hu-HU" i="1" dirty="0">
                <a:latin typeface="Avenir Book" panose="02000503020000020003" pitchFamily="2" charset="0"/>
              </a:rPr>
              <a:t> and </a:t>
            </a:r>
            <a:r>
              <a:rPr lang="hu-HU" i="1" dirty="0" err="1">
                <a:latin typeface="Avenir Book" panose="02000503020000020003" pitchFamily="2" charset="0"/>
              </a:rPr>
              <a:t>high-quality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food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for</a:t>
            </a:r>
            <a:r>
              <a:rPr lang="hu-HU" i="1" dirty="0">
                <a:latin typeface="Avenir Book" panose="02000503020000020003" pitchFamily="2" charset="0"/>
              </a:rPr>
              <a:t> EU </a:t>
            </a:r>
            <a:r>
              <a:rPr lang="hu-HU" i="1" dirty="0" err="1">
                <a:latin typeface="Avenir Book" panose="02000503020000020003" pitchFamily="2" charset="0"/>
              </a:rPr>
              <a:t>citizens</a:t>
            </a:r>
            <a:r>
              <a:rPr lang="hu-HU" i="1" dirty="0">
                <a:latin typeface="Avenir Book" panose="02000503020000020003" pitchFamily="2" charset="0"/>
              </a:rPr>
              <a:t>, </a:t>
            </a:r>
            <a:r>
              <a:rPr lang="hu-HU" i="1" dirty="0" err="1">
                <a:latin typeface="Avenir Book" panose="02000503020000020003" pitchFamily="2" charset="0"/>
              </a:rPr>
              <a:t>ensure</a:t>
            </a:r>
            <a:r>
              <a:rPr lang="hu-HU" i="1" dirty="0">
                <a:latin typeface="Avenir Book" panose="02000503020000020003" pitchFamily="2" charset="0"/>
              </a:rPr>
              <a:t> a fair standard of </a:t>
            </a:r>
            <a:r>
              <a:rPr lang="hu-HU" i="1" dirty="0" err="1">
                <a:latin typeface="Avenir Book" panose="02000503020000020003" pitchFamily="2" charset="0"/>
              </a:rPr>
              <a:t>living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for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farmers</a:t>
            </a:r>
            <a:r>
              <a:rPr lang="hu-HU" i="1" dirty="0">
                <a:latin typeface="Avenir Book" panose="02000503020000020003" pitchFamily="2" charset="0"/>
              </a:rPr>
              <a:t>, </a:t>
            </a:r>
            <a:r>
              <a:rPr lang="hu-HU" i="1" dirty="0" err="1">
                <a:latin typeface="Avenir Book" panose="02000503020000020003" pitchFamily="2" charset="0"/>
              </a:rPr>
              <a:t>preserve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natural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resources</a:t>
            </a:r>
            <a:r>
              <a:rPr lang="hu-HU" i="1" dirty="0">
                <a:latin typeface="Avenir Book" panose="02000503020000020003" pitchFamily="2" charset="0"/>
              </a:rPr>
              <a:t> and </a:t>
            </a:r>
            <a:r>
              <a:rPr lang="hu-HU" i="1" dirty="0" err="1">
                <a:latin typeface="Avenir Book" panose="02000503020000020003" pitchFamily="2" charset="0"/>
              </a:rPr>
              <a:t>respect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the</a:t>
            </a:r>
            <a:r>
              <a:rPr lang="hu-HU" i="1" dirty="0">
                <a:latin typeface="Avenir Book" panose="02000503020000020003" pitchFamily="2" charset="0"/>
              </a:rPr>
              <a:t> </a:t>
            </a:r>
            <a:r>
              <a:rPr lang="hu-HU" i="1" dirty="0" err="1">
                <a:latin typeface="Avenir Book" panose="02000503020000020003" pitchFamily="2" charset="0"/>
              </a:rPr>
              <a:t>environment</a:t>
            </a:r>
            <a:r>
              <a:rPr lang="hu-HU" i="1" dirty="0">
                <a:latin typeface="Avenir Book" panose="02000503020000020003" pitchFamily="2" charset="0"/>
              </a:rPr>
              <a:t>” </a:t>
            </a:r>
            <a:endParaRPr lang="hu-HU" dirty="0">
              <a:latin typeface="Avenir Book" panose="02000503020000020003" pitchFamily="2" charset="0"/>
            </a:endParaRP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KAP támogatási rendszerének </a:t>
            </a:r>
            <a:r>
              <a:rPr lang="hu-HU" u="sng" dirty="0">
                <a:latin typeface="Avenir Book" panose="02000503020000020003" pitchFamily="2" charset="0"/>
              </a:rPr>
              <a:t>szabályozása kétszin</a:t>
            </a:r>
            <a:r>
              <a:rPr lang="hu-HU" dirty="0">
                <a:latin typeface="Avenir Book" panose="02000503020000020003" pitchFamily="2" charset="0"/>
              </a:rPr>
              <a:t>tű és ezek együttesen okozzák a problémákat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földhasználat jelentős mértékben a </a:t>
            </a:r>
            <a:r>
              <a:rPr lang="hu-HU" u="sng" dirty="0">
                <a:latin typeface="Avenir Book" panose="02000503020000020003" pitchFamily="2" charset="0"/>
              </a:rPr>
              <a:t>szántó művelési ág </a:t>
            </a:r>
            <a:r>
              <a:rPr lang="hu-HU" dirty="0">
                <a:latin typeface="Avenir Book" panose="02000503020000020003" pitchFamily="2" charset="0"/>
              </a:rPr>
              <a:t>felé tolódott, még ott is, ahol a környezeti feltételek kifejezetten kedvezőtlenek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Így közpénzből támogatunk magángazdasági tevékenységet, ami nem teljesíti a KAP célkitűzéseit ellenben nettó CO</a:t>
            </a:r>
            <a:r>
              <a:rPr lang="hu-HU" baseline="-25000" dirty="0">
                <a:latin typeface="Avenir Book" panose="02000503020000020003" pitchFamily="2" charset="0"/>
              </a:rPr>
              <a:t>2</a:t>
            </a:r>
            <a:r>
              <a:rPr lang="hu-HU" dirty="0">
                <a:latin typeface="Avenir Book" panose="02000503020000020003" pitchFamily="2" charset="0"/>
              </a:rPr>
              <a:t> elnyelő területeket kibocsátókká tesz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Közpénzből (közvagyonból) tehát „magán-jót” és ”köz-rosszat” hozunk létre.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Ez nem tűnik a közvagyonnal való felelős gazdálkodásnak, a probléma peresíthetőségét azonban nem tudtuk megoldani</a:t>
            </a:r>
          </a:p>
        </p:txBody>
      </p:sp>
    </p:spTree>
    <p:extLst>
      <p:ext uri="{BB962C8B-B14F-4D97-AF65-F5344CB8AC3E}">
        <p14:creationId xmlns:p14="http://schemas.microsoft.com/office/powerpoint/2010/main" val="179444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mate Justice | DEMOCRACY DELIVERED 💪 | Send real postcards online">
            <a:extLst>
              <a:ext uri="{FF2B5EF4-FFF2-40B4-BE49-F238E27FC236}">
                <a16:creationId xmlns:a16="http://schemas.microsoft.com/office/drawing/2014/main" id="{05E10D6E-7B20-D6F8-DEDF-B4B6F2BD3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5360" y="0"/>
            <a:ext cx="4866640" cy="686196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F7DF607-A426-C2E8-0041-12B1B827F3CC}"/>
              </a:ext>
            </a:extLst>
          </p:cNvPr>
          <p:cNvSpPr txBox="1">
            <a:spLocks/>
          </p:cNvSpPr>
          <p:nvPr/>
        </p:nvSpPr>
        <p:spPr>
          <a:xfrm>
            <a:off x="607407" y="559558"/>
            <a:ext cx="6281873" cy="612572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3200" dirty="0">
                <a:latin typeface="Avenir Book" panose="02000503020000020003" pitchFamily="2" charset="0"/>
              </a:rPr>
              <a:t>Vízgazdálkodás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Az éghajlatváltozás ismert következménye az </a:t>
            </a:r>
            <a:r>
              <a:rPr lang="hu-HU" u="sng" dirty="0">
                <a:latin typeface="Avenir Book" panose="02000503020000020003" pitchFamily="2" charset="0"/>
              </a:rPr>
              <a:t>egyenetlen csapadékeloszlás, valamint az aszályok</a:t>
            </a:r>
            <a:r>
              <a:rPr lang="hu-HU" dirty="0">
                <a:latin typeface="Avenir Book" panose="02000503020000020003" pitchFamily="2" charset="0"/>
              </a:rPr>
              <a:t> egyre súlyosabb és tartósabb előfordulása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Ez az egyik fő oka annak a </a:t>
            </a:r>
            <a:r>
              <a:rPr lang="hu-HU" dirty="0" err="1">
                <a:latin typeface="Avenir Book" panose="02000503020000020003" pitchFamily="2" charset="0"/>
              </a:rPr>
              <a:t>szárazodásnak</a:t>
            </a:r>
            <a:r>
              <a:rPr lang="hu-HU" dirty="0">
                <a:latin typeface="Avenir Book" panose="02000503020000020003" pitchFamily="2" charset="0"/>
              </a:rPr>
              <a:t> ami a </a:t>
            </a:r>
            <a:r>
              <a:rPr lang="hu-HU" u="sng" dirty="0">
                <a:latin typeface="Avenir Book" panose="02000503020000020003" pitchFamily="2" charset="0"/>
              </a:rPr>
              <a:t>Homokhátságon</a:t>
            </a:r>
            <a:r>
              <a:rPr lang="hu-HU" dirty="0">
                <a:latin typeface="Avenir Book" panose="02000503020000020003" pitchFamily="2" charset="0"/>
              </a:rPr>
              <a:t> a leglátványosabb, de országszerte jellemző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mai vízgazdálkodás az egyenletes vízellátást </a:t>
            </a:r>
            <a:r>
              <a:rPr lang="hu-HU" u="sng" dirty="0">
                <a:latin typeface="Avenir Book" panose="02000503020000020003" pitchFamily="2" charset="0"/>
              </a:rPr>
              <a:t>belvízlevezetéssel és öntözéssel </a:t>
            </a:r>
            <a:r>
              <a:rPr lang="hu-HU" dirty="0">
                <a:latin typeface="Avenir Book" panose="02000503020000020003" pitchFamily="2" charset="0"/>
              </a:rPr>
              <a:t>kívánja megoldani, amiről bizonyítható, hogy a probléma súlyosbodásához vezet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Az alternatív stratégia a </a:t>
            </a:r>
            <a:r>
              <a:rPr lang="hu-HU" u="sng" dirty="0">
                <a:latin typeface="Avenir Book" panose="02000503020000020003" pitchFamily="2" charset="0"/>
              </a:rPr>
              <a:t>vízmegtartó gazdálkodás </a:t>
            </a:r>
            <a:r>
              <a:rPr lang="hu-HU" dirty="0">
                <a:latin typeface="Avenir Book" panose="02000503020000020003" pitchFamily="2" charset="0"/>
              </a:rPr>
              <a:t>lenne, művelési ág váltás és a talajvízhasználat korlátozása mellett</a:t>
            </a:r>
          </a:p>
          <a:p>
            <a:pPr lvl="1"/>
            <a:r>
              <a:rPr lang="hu-HU" dirty="0">
                <a:latin typeface="Avenir Book" panose="02000503020000020003" pitchFamily="2" charset="0"/>
              </a:rPr>
              <a:t>A katasztrofális tendenciák ellenére a jelenlegi jogi keretek között nem látjuk, hogy </a:t>
            </a:r>
            <a:r>
              <a:rPr lang="hu-HU" u="sng" dirty="0">
                <a:latin typeface="Avenir Book" panose="02000503020000020003" pitchFamily="2" charset="0"/>
              </a:rPr>
              <a:t>hogyan lehetne kikényszeríteni az ésszerűtlen vízgazdálkodási gyakorlat megváltoztatását</a:t>
            </a:r>
          </a:p>
          <a:p>
            <a:pPr lvl="2"/>
            <a:r>
              <a:rPr lang="hu-HU" dirty="0">
                <a:latin typeface="Avenir Book" panose="02000503020000020003" pitchFamily="2" charset="0"/>
              </a:rPr>
              <a:t>Noha a jelenlegi rendszer bizonyíthatóan rövid távon is rendszerszintű kárt okoz</a:t>
            </a:r>
          </a:p>
          <a:p>
            <a:pPr lvl="2"/>
            <a:r>
              <a:rPr lang="hu-HU" dirty="0">
                <a:latin typeface="Avenir Book" panose="02000503020000020003" pitchFamily="2" charset="0"/>
              </a:rPr>
              <a:t>A jelenlegi rendszer anyagi kárt okoz számos gazdálkodónak</a:t>
            </a:r>
          </a:p>
          <a:p>
            <a:pPr lvl="2"/>
            <a:r>
              <a:rPr lang="hu-HU" dirty="0">
                <a:latin typeface="Avenir Book" panose="02000503020000020003" pitchFamily="2" charset="0"/>
              </a:rPr>
              <a:t>A jövő nemzedékek nyilvánvaló érdeke a vízgazdálkodás fenntarthatósága</a:t>
            </a:r>
          </a:p>
        </p:txBody>
      </p:sp>
    </p:spTree>
    <p:extLst>
      <p:ext uri="{BB962C8B-B14F-4D97-AF65-F5344CB8AC3E}">
        <p14:creationId xmlns:p14="http://schemas.microsoft.com/office/powerpoint/2010/main" val="207225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B7FA416-797D-C00A-82A9-15EA3256D6D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461" r="27461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C87C02A-CEB1-2137-0F19-D70536B7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>
                <a:latin typeface="Avenir Book" panose="02000503020000020003" pitchFamily="2" charset="0"/>
              </a:rPr>
              <a:t>Köszönöm a figyelmet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10F1A-45FF-3FFC-B2BC-55472FD9B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HU" sz="2400" dirty="0">
                <a:latin typeface="Avenir Book" panose="02000503020000020003" pitchFamily="2" charset="0"/>
              </a:rPr>
              <a:t>bela@kuslits.hu</a:t>
            </a:r>
          </a:p>
        </p:txBody>
      </p:sp>
    </p:spTree>
    <p:extLst>
      <p:ext uri="{BB962C8B-B14F-4D97-AF65-F5344CB8AC3E}">
        <p14:creationId xmlns:p14="http://schemas.microsoft.com/office/powerpoint/2010/main" val="246446246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155</TotalTime>
  <Words>446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Avenir Book</vt:lpstr>
      <vt:lpstr>Calibri Light</vt:lpstr>
      <vt:lpstr>Rockwell</vt:lpstr>
      <vt:lpstr>Wingdings</vt:lpstr>
      <vt:lpstr>Atlas</vt:lpstr>
      <vt:lpstr>Az éghajlatvédelmi érdekérvényesítés aktuális kérdései</vt:lpstr>
      <vt:lpstr>Lehet itthon is sikeres klímapereket indítani?</vt:lpstr>
      <vt:lpstr>TRI-ECF klímaper projekt</vt:lpstr>
      <vt:lpstr>TRI-ECF klímaper projekt</vt:lpstr>
      <vt:lpstr>Eredmények</vt:lpstr>
      <vt:lpstr>Néhány nyitott kérdés</vt:lpstr>
      <vt:lpstr>PowerPoint Presentation</vt:lpstr>
      <vt:lpstr>PowerPoint Presentation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éghajlatvédelmi érdekérvényesítés aktuális kérdései</dc:title>
  <dc:creator>Béla Kuslits</dc:creator>
  <cp:lastModifiedBy>Béla Kuslits</cp:lastModifiedBy>
  <cp:revision>3</cp:revision>
  <dcterms:created xsi:type="dcterms:W3CDTF">2023-06-28T12:23:37Z</dcterms:created>
  <dcterms:modified xsi:type="dcterms:W3CDTF">2023-06-28T14:58:38Z</dcterms:modified>
</cp:coreProperties>
</file>