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9EA42AA6-9527-412C-A768-CB67FC83C0CC}" type="datetimeFigureOut">
              <a:rPr lang="hu-HU" smtClean="0"/>
              <a:t>2024. 01. 16.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192600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42AA6-9527-412C-A768-CB67FC83C0CC}" type="datetimeFigureOut">
              <a:rPr lang="hu-HU" smtClean="0"/>
              <a:t>2024. 01. 16.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259830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42AA6-9527-412C-A768-CB67FC83C0CC}" type="datetimeFigureOut">
              <a:rPr lang="hu-HU" smtClean="0"/>
              <a:t>2024. 01. 16.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346877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A42AA6-9527-412C-A768-CB67FC83C0CC}" type="datetimeFigureOut">
              <a:rPr lang="hu-HU" smtClean="0"/>
              <a:t>2024. 01. 16.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52707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EA42AA6-9527-412C-A768-CB67FC83C0CC}" type="datetimeFigureOut">
              <a:rPr lang="hu-HU" smtClean="0"/>
              <a:t>2024. 01. 16.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49430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EA42AA6-9527-412C-A768-CB67FC83C0CC}" type="datetimeFigureOut">
              <a:rPr lang="hu-HU" smtClean="0"/>
              <a:t>2024. 01. 16.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173090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EA42AA6-9527-412C-A768-CB67FC83C0CC}" type="datetimeFigureOut">
              <a:rPr lang="hu-HU" smtClean="0"/>
              <a:t>2024. 01. 16.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195977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EA42AA6-9527-412C-A768-CB67FC83C0CC}" type="datetimeFigureOut">
              <a:rPr lang="hu-HU" smtClean="0"/>
              <a:t>2024. 01. 16.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2963774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EA42AA6-9527-412C-A768-CB67FC83C0CC}" type="datetimeFigureOut">
              <a:rPr lang="hu-HU" smtClean="0"/>
              <a:t>2024. 01. 16.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5783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9EA42AA6-9527-412C-A768-CB67FC83C0CC}" type="datetimeFigureOut">
              <a:rPr lang="hu-HU" smtClean="0"/>
              <a:t>2024. 01. 16.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106141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9EA42AA6-9527-412C-A768-CB67FC83C0CC}" type="datetimeFigureOut">
              <a:rPr lang="hu-HU" smtClean="0"/>
              <a:t>2024. 01. 16.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182A8F9-436C-4B56-BA47-82EFFD5D678A}" type="slidenum">
              <a:rPr lang="hu-HU" smtClean="0"/>
              <a:t>‹#›</a:t>
            </a:fld>
            <a:endParaRPr lang="hu-HU"/>
          </a:p>
        </p:txBody>
      </p:sp>
    </p:spTree>
    <p:extLst>
      <p:ext uri="{BB962C8B-B14F-4D97-AF65-F5344CB8AC3E}">
        <p14:creationId xmlns:p14="http://schemas.microsoft.com/office/powerpoint/2010/main" val="327928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42AA6-9527-412C-A768-CB67FC83C0CC}" type="datetimeFigureOut">
              <a:rPr lang="hu-HU" smtClean="0"/>
              <a:t>2024. 01. 16.</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2A8F9-436C-4B56-BA47-82EFFD5D678A}" type="slidenum">
              <a:rPr lang="hu-HU" smtClean="0"/>
              <a:t>‹#›</a:t>
            </a:fld>
            <a:endParaRPr lang="hu-HU"/>
          </a:p>
        </p:txBody>
      </p:sp>
    </p:spTree>
    <p:extLst>
      <p:ext uri="{BB962C8B-B14F-4D97-AF65-F5344CB8AC3E}">
        <p14:creationId xmlns:p14="http://schemas.microsoft.com/office/powerpoint/2010/main" val="65720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A </a:t>
            </a:r>
            <a:r>
              <a:rPr lang="hu-HU" smtClean="0"/>
              <a:t>klímajog rendszere Magyarországon</a:t>
            </a:r>
            <a:endParaRPr lang="hu-HU" dirty="0"/>
          </a:p>
        </p:txBody>
      </p:sp>
      <p:sp>
        <p:nvSpPr>
          <p:cNvPr id="3" name="Alcím 2"/>
          <p:cNvSpPr>
            <a:spLocks noGrp="1"/>
          </p:cNvSpPr>
          <p:nvPr>
            <p:ph type="subTitle" idx="1"/>
          </p:nvPr>
        </p:nvSpPr>
        <p:spPr/>
        <p:txBody>
          <a:bodyPr/>
          <a:lstStyle/>
          <a:p>
            <a:endParaRPr lang="hu-HU" dirty="0" smtClean="0"/>
          </a:p>
          <a:p>
            <a:r>
              <a:rPr lang="hu-HU" dirty="0" smtClean="0"/>
              <a:t>Dr. Fülöp Sándor PhD, docens </a:t>
            </a:r>
          </a:p>
          <a:p>
            <a:r>
              <a:rPr lang="hu-HU" dirty="0" smtClean="0"/>
              <a:t>Nemzeti Közszolgálati Egyetem</a:t>
            </a:r>
            <a:endParaRPr lang="hu-HU" dirty="0"/>
          </a:p>
        </p:txBody>
      </p:sp>
    </p:spTree>
    <p:extLst>
      <p:ext uri="{BB962C8B-B14F-4D97-AF65-F5344CB8AC3E}">
        <p14:creationId xmlns:p14="http://schemas.microsoft.com/office/powerpoint/2010/main" val="182210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431072"/>
          </a:xfrm>
        </p:spPr>
        <p:txBody>
          <a:bodyPr>
            <a:normAutofit fontScale="90000"/>
          </a:bodyPr>
          <a:lstStyle/>
          <a:p>
            <a:r>
              <a:rPr lang="hu-HU" dirty="0" smtClean="0"/>
              <a:t>Klímavédelem a rokonterületi jogokban</a:t>
            </a:r>
            <a:endParaRPr lang="hu-HU" dirty="0"/>
          </a:p>
        </p:txBody>
      </p:sp>
      <p:sp>
        <p:nvSpPr>
          <p:cNvPr id="3" name="Tartalom helye 2"/>
          <p:cNvSpPr>
            <a:spLocks noGrp="1"/>
          </p:cNvSpPr>
          <p:nvPr>
            <p:ph idx="1"/>
          </p:nvPr>
        </p:nvSpPr>
        <p:spPr>
          <a:xfrm>
            <a:off x="0" y="561703"/>
            <a:ext cx="12192000" cy="6296297"/>
          </a:xfrm>
        </p:spPr>
        <p:txBody>
          <a:bodyPr>
            <a:noAutofit/>
          </a:bodyPr>
          <a:lstStyle/>
          <a:p>
            <a:r>
              <a:rPr lang="hu-HU" sz="2300" dirty="0"/>
              <a:t>A legfontosabb üvegházhatású gázokat kibocsátó szektorok, mint az energia, közlekedés, iparigazgatás, bányászat, építési és </a:t>
            </a:r>
            <a:r>
              <a:rPr lang="hu-HU" sz="2300" dirty="0" smtClean="0"/>
              <a:t>településfejlesztési jog </a:t>
            </a:r>
            <a:r>
              <a:rPr lang="hu-HU" sz="2300" dirty="0"/>
              <a:t>tartoznak ide, másfelől pedig </a:t>
            </a:r>
            <a:r>
              <a:rPr lang="hu-HU" sz="2300" dirty="0" smtClean="0"/>
              <a:t> nyelők és az </a:t>
            </a:r>
            <a:r>
              <a:rPr lang="hu-HU" sz="2300" dirty="0"/>
              <a:t>alkalmazkodás </a:t>
            </a:r>
            <a:r>
              <a:rPr lang="hu-HU" sz="2300" dirty="0" smtClean="0"/>
              <a:t>nagy témakörei felbukkannak </a:t>
            </a:r>
            <a:r>
              <a:rPr lang="hu-HU" sz="2300" dirty="0"/>
              <a:t>a vízgazdálkodás, számos agrárjogi ágazat, így elsősorban az erdészet és a talajvédelem és természetesen az egészségügyi jog, ideértve a </a:t>
            </a:r>
            <a:r>
              <a:rPr lang="hu-HU" sz="2300" dirty="0" smtClean="0"/>
              <a:t>munkavédelmi jogot is.</a:t>
            </a:r>
          </a:p>
          <a:p>
            <a:r>
              <a:rPr lang="hu-HU" sz="2300" dirty="0"/>
              <a:t>A 2015-ben kiadott </a:t>
            </a:r>
            <a:r>
              <a:rPr lang="hu-HU" sz="2300" u="sng" dirty="0"/>
              <a:t>Energiahatékonysági törvény </a:t>
            </a:r>
            <a:r>
              <a:rPr lang="hu-HU" sz="2300" dirty="0" err="1"/>
              <a:t>végigveszi</a:t>
            </a:r>
            <a:r>
              <a:rPr lang="hu-HU" sz="2300" dirty="0"/>
              <a:t> a Kormány, az Energetikai és Közmű-szabályozási Hivatal, egyéb állami hivatalok és gazdálkodó szervezetek feladatait, kiegészítve az ezek végrehajtásában és ellenőrzésében közreműködő számos vállalkozás vagy egyéni szakértő feladatköreivel, illetőleg nyomon követési rendszereket ír elő az integrált nemzeti energia- és klímaterv végrehajtására. Az energetikai felülvizsgálatról szóló 2020-as kormányrendelet az energetikai felülvizsgálattal kapcsolatos regisztrációs és nyilvántartási kötelezettséget és a felülvizsgálat tartalmi követelményeit szabályozza, a klímagáz adatbázisban.</a:t>
            </a:r>
          </a:p>
          <a:p>
            <a:r>
              <a:rPr lang="hu-HU" sz="2300" dirty="0"/>
              <a:t>A </a:t>
            </a:r>
            <a:r>
              <a:rPr lang="hu-HU" sz="2300" i="1" dirty="0"/>
              <a:t>közlekedési jog</a:t>
            </a:r>
            <a:r>
              <a:rPr lang="hu-HU" sz="2300" dirty="0"/>
              <a:t> területén a megújuló energia közlekedési felhasználásának növeléséről szóló 2010-ben kiadott törvényben szerepel a megújulók részaránya, így a kötelező </a:t>
            </a:r>
            <a:r>
              <a:rPr lang="hu-HU" sz="2300" dirty="0" err="1"/>
              <a:t>bioüzemanyag</a:t>
            </a:r>
            <a:r>
              <a:rPr lang="hu-HU" sz="2300" dirty="0"/>
              <a:t>-részarány; a termék és ezek alapanyagául szolgáló termékek nyomon követhetőségének biztosítása. A vasúthálózat fejlesztését (vagy legalább a meglévő vonalak felújítását, modernizálását), illetőleg a budapesti tömegközlekedés fejlesztését támogató (környezetbarát járműpark, fonódó villamoshálózat, buszstratégia stb.) és a kerékpározást támogató intézkedésekről szóló kormányhatározatok </a:t>
            </a:r>
            <a:r>
              <a:rPr lang="hu-HU" sz="2300" dirty="0" smtClean="0"/>
              <a:t>említhetők még. </a:t>
            </a:r>
          </a:p>
          <a:p>
            <a:r>
              <a:rPr lang="hu-HU" sz="2300" dirty="0" smtClean="0"/>
              <a:t>Az </a:t>
            </a:r>
            <a:r>
              <a:rPr lang="hu-HU" sz="2300" dirty="0"/>
              <a:t>iparjog szintén sokat tehet, tehetne a klímavédelemért. Utalunk a </a:t>
            </a:r>
            <a:r>
              <a:rPr lang="hu-HU" sz="2300" i="1" dirty="0"/>
              <a:t>műanyag termékek kivezetéséről </a:t>
            </a:r>
            <a:r>
              <a:rPr lang="hu-HU" sz="2300" dirty="0"/>
              <a:t>szóló kormányrendeletre, vagy a műszaki biztonsági jog rendelkezéseire (pl. </a:t>
            </a:r>
            <a:r>
              <a:rPr lang="hu-HU" sz="2300" i="1" dirty="0"/>
              <a:t>energiatermelő berendezések </a:t>
            </a:r>
            <a:r>
              <a:rPr lang="hu-HU" sz="2300" dirty="0"/>
              <a:t>típusengedélye, egyedi létesítési engedélye, szivárgó tartályokra, földalatti tárolókra vonatkozó szabályok). </a:t>
            </a:r>
          </a:p>
          <a:p>
            <a:endParaRPr lang="hu-HU" sz="2300" dirty="0"/>
          </a:p>
        </p:txBody>
      </p:sp>
    </p:spTree>
    <p:extLst>
      <p:ext uri="{BB962C8B-B14F-4D97-AF65-F5344CB8AC3E}">
        <p14:creationId xmlns:p14="http://schemas.microsoft.com/office/powerpoint/2010/main" val="53863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4691" y="0"/>
            <a:ext cx="11962014" cy="979713"/>
          </a:xfrm>
        </p:spPr>
        <p:txBody>
          <a:bodyPr>
            <a:normAutofit/>
          </a:bodyPr>
          <a:lstStyle/>
          <a:p>
            <a:r>
              <a:rPr lang="hu-HU" dirty="0" smtClean="0"/>
              <a:t>Rokonterületek folyt.</a:t>
            </a:r>
            <a:endParaRPr lang="hu-HU" dirty="0"/>
          </a:p>
        </p:txBody>
      </p:sp>
      <p:sp>
        <p:nvSpPr>
          <p:cNvPr id="3" name="Tartalom helye 2"/>
          <p:cNvSpPr>
            <a:spLocks noGrp="1"/>
          </p:cNvSpPr>
          <p:nvPr>
            <p:ph idx="1"/>
          </p:nvPr>
        </p:nvSpPr>
        <p:spPr>
          <a:xfrm>
            <a:off x="0" y="979714"/>
            <a:ext cx="12192000" cy="5878286"/>
          </a:xfrm>
        </p:spPr>
        <p:txBody>
          <a:bodyPr>
            <a:normAutofit fontScale="47500" lnSpcReduction="20000"/>
          </a:bodyPr>
          <a:lstStyle/>
          <a:p>
            <a:r>
              <a:rPr lang="hu-HU" sz="5100" u="sng" dirty="0"/>
              <a:t>Építési és településrendezési </a:t>
            </a:r>
            <a:r>
              <a:rPr lang="hu-HU" sz="5100" u="sng" dirty="0" smtClean="0"/>
              <a:t>jog</a:t>
            </a:r>
            <a:r>
              <a:rPr lang="hu-HU" sz="5100" dirty="0" smtClean="0"/>
              <a:t>: az </a:t>
            </a:r>
            <a:r>
              <a:rPr lang="hu-HU" sz="5100" dirty="0"/>
              <a:t>Épített környezet védelméről törvény (</a:t>
            </a:r>
            <a:r>
              <a:rPr lang="hu-HU" sz="5100" dirty="0" err="1"/>
              <a:t>Étv</a:t>
            </a:r>
            <a:r>
              <a:rPr lang="hu-HU" sz="5100" dirty="0"/>
              <a:t>.) szerint az élhető lakókörnyezet kialakítása során tekintettel kell lenni a víz, a levegő, a talaj, a klíma és az élővilág védelmére. Ugyancsak az építési joghoz tartozik a településfejlesztési és -rendezési tervrendszer  is. Mindkét jogterület alapvető fontosságú az egyebek között az épületek fűtésigénye vagy a településeken a legfontosabb funkciók szolgáltatások megközelíthetősége, ami a közlekedési igényeket is nagyban meghatározza.</a:t>
            </a:r>
          </a:p>
          <a:p>
            <a:r>
              <a:rPr lang="hu-HU" sz="5100" dirty="0"/>
              <a:t>Az </a:t>
            </a:r>
            <a:r>
              <a:rPr lang="hu-HU" sz="5100" u="sng" dirty="0"/>
              <a:t>egészségügyi jog</a:t>
            </a:r>
            <a:r>
              <a:rPr lang="hu-HU" sz="5100" dirty="0"/>
              <a:t>, azon belül is a környezet- és település-egészségügy már ma is tartalmaz jelentős klímavédelmi rendelkezéseket, így elsősorban azokra gondolunk, amik alapján a lakosság </a:t>
            </a:r>
            <a:r>
              <a:rPr lang="hu-HU" sz="5100" dirty="0" err="1"/>
              <a:t>egészségségére</a:t>
            </a:r>
            <a:r>
              <a:rPr lang="hu-HU" sz="5100" dirty="0"/>
              <a:t> ártalmas szintet elérő hő- vagy hideghullámok, vagy UV sugárzás fennállása idején bevezetendő klíma-egészségügyi intézkedéseket, valamint országos hőségriasztási rendszert kell működtetni. Kevesebb klímavédelmi rendelkezést találunk a munkavédelmi jogban és szinte semmit az élelmiszerbiztonsági jogban, jóllehet a szélsőséges időjárási események ezeken a területeken alapvető változtatásokat igényelnének.</a:t>
            </a:r>
          </a:p>
          <a:p>
            <a:pPr marL="0" indent="0">
              <a:buNone/>
            </a:pPr>
            <a:r>
              <a:rPr lang="hu-HU" sz="5100" dirty="0"/>
              <a:t>A rokonterületi jogok áttekintése után láthatjuk, hogy a klímavédelem joga nem sorolható be néhány klímavédelmi címkét viselő jogszabályra és intézkedésre és még a környezetvédelem egészébe sem. Szükség van lényegében az egész jogrendszer, a közigazgatás legtöbb területének az összehangolt működésére ahhoz, hogy minél kevesebb további kárt okozzunk a klímában és minél jobban tudjunk alkalmazkodni a már okozott károk szörnyű következményeihez. A felsorolt jogterületeken kívül egy ilyen rendszerben jelentős szerep vár még a </a:t>
            </a:r>
            <a:r>
              <a:rPr lang="hu-HU" sz="5100" u="sng" dirty="0"/>
              <a:t>vízgazdálkodási jogra</a:t>
            </a:r>
            <a:r>
              <a:rPr lang="hu-HU" sz="5100" dirty="0"/>
              <a:t>, a </a:t>
            </a:r>
            <a:r>
              <a:rPr lang="hu-HU" sz="5100" u="sng" dirty="0"/>
              <a:t>bányászati jogra</a:t>
            </a:r>
            <a:r>
              <a:rPr lang="hu-HU" sz="5100" dirty="0"/>
              <a:t>, nem is beszélve a </a:t>
            </a:r>
            <a:r>
              <a:rPr lang="hu-HU" sz="5100" u="sng" dirty="0"/>
              <a:t>katasztrófavédelmi jogról</a:t>
            </a:r>
            <a:r>
              <a:rPr lang="hu-HU" sz="5100" dirty="0"/>
              <a:t>.  De még olyan távoli összefüggések, mint a turizmus vagy a közbeszerzés ugyancsak nagy figyelmet </a:t>
            </a:r>
            <a:r>
              <a:rPr lang="hu-HU" sz="5100" dirty="0" smtClean="0"/>
              <a:t>igényelnének.</a:t>
            </a:r>
            <a:endParaRPr lang="hu-HU" sz="5100" dirty="0"/>
          </a:p>
          <a:p>
            <a:endParaRPr lang="hu-HU" dirty="0"/>
          </a:p>
        </p:txBody>
      </p:sp>
    </p:spTree>
    <p:extLst>
      <p:ext uri="{BB962C8B-B14F-4D97-AF65-F5344CB8AC3E}">
        <p14:creationId xmlns:p14="http://schemas.microsoft.com/office/powerpoint/2010/main" val="388918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770707"/>
          </a:xfrm>
        </p:spPr>
        <p:txBody>
          <a:bodyPr>
            <a:normAutofit/>
          </a:bodyPr>
          <a:lstStyle/>
          <a:p>
            <a:r>
              <a:rPr lang="hu-HU" dirty="0"/>
              <a:t>A klímapolitika végrehajtásáért felelős </a:t>
            </a:r>
            <a:r>
              <a:rPr lang="hu-HU" dirty="0" smtClean="0"/>
              <a:t>intézmények</a:t>
            </a:r>
            <a:endParaRPr lang="hu-HU" dirty="0"/>
          </a:p>
        </p:txBody>
      </p:sp>
      <p:sp>
        <p:nvSpPr>
          <p:cNvPr id="3" name="Tartalom helye 2"/>
          <p:cNvSpPr>
            <a:spLocks noGrp="1"/>
          </p:cNvSpPr>
          <p:nvPr>
            <p:ph idx="1"/>
          </p:nvPr>
        </p:nvSpPr>
        <p:spPr>
          <a:xfrm>
            <a:off x="1" y="770710"/>
            <a:ext cx="12192000" cy="6087290"/>
          </a:xfrm>
        </p:spPr>
        <p:txBody>
          <a:bodyPr>
            <a:normAutofit fontScale="92500" lnSpcReduction="10000"/>
          </a:bodyPr>
          <a:lstStyle/>
          <a:p>
            <a:r>
              <a:rPr lang="hu-HU" dirty="0"/>
              <a:t>A klímajog érvényesítésének kiindulópontja a fórumrendszer feltárása. Jogalkotási oldalon a Kormány tagjainak feladat- és hatásköréről 2018-ban kiadott kormányrendelet szerint az </a:t>
            </a:r>
            <a:r>
              <a:rPr lang="hu-HU" u="sng" dirty="0"/>
              <a:t>innovációért és technológiáért felelős miniszter</a:t>
            </a:r>
            <a:r>
              <a:rPr lang="hu-HU" i="1" dirty="0"/>
              <a:t> </a:t>
            </a:r>
            <a:r>
              <a:rPr lang="hu-HU" dirty="0"/>
              <a:t>látja el az energiapolitikai hatásköröket, ezen felelőssége keretében pedig előkészíti a klímapolitikára vonatkozó jogszabályokat is. </a:t>
            </a:r>
          </a:p>
          <a:p>
            <a:r>
              <a:rPr lang="hu-HU" dirty="0"/>
              <a:t>Ami a klímajog egyes vonatkozásainak a végrehajtását illeti, a klímavédelmi hatóságról egy a </a:t>
            </a:r>
            <a:r>
              <a:rPr lang="hu-HU" dirty="0" err="1"/>
              <a:t>fluortartalmú</a:t>
            </a:r>
            <a:r>
              <a:rPr lang="hu-HU" dirty="0"/>
              <a:t> ÜHG-</a:t>
            </a:r>
            <a:r>
              <a:rPr lang="hu-HU" dirty="0" err="1"/>
              <a:t>kat</a:t>
            </a:r>
            <a:r>
              <a:rPr lang="hu-HU" dirty="0"/>
              <a:t> szabályozó 2015-ös kormányrendelet határozott meg részletesebb szabályokat. A Kormány a klímavédelemért felelős hatóságként országos illetékességgel az említett energiapolitikáért felelős miniszter által vezetett minisztérium - hatósági ügyek tekintetében nem utasítható - szervezeti egységét, a </a:t>
            </a:r>
            <a:r>
              <a:rPr lang="hu-HU" u="sng" dirty="0"/>
              <a:t>Nemzeti Klímavédelmi Hatóságot</a:t>
            </a:r>
            <a:r>
              <a:rPr lang="hu-HU" dirty="0"/>
              <a:t> jelöli ki. Kivételesen az illetékes katasztrófavédelmi kirendeltség vagy a közlekedési hatóság jár el. Ugyanakkor a Hatóság hatásköre meglehetősen korlátozott, az F-ÜHG és az ORLA anyagok kontroljára összpontosul, viszonylag széles ugyanakkor az adatkezelési és ellenőrzési jogköre.</a:t>
            </a:r>
          </a:p>
          <a:p>
            <a:r>
              <a:rPr lang="hu-HU" dirty="0"/>
              <a:t>Álláspontunk szerint ezeken kívül a klímavédelmi ügyekben eljárhatnak olyan általános hatáskörű </a:t>
            </a:r>
            <a:r>
              <a:rPr lang="hu-HU" u="sng" dirty="0"/>
              <a:t>állami, nem-kormányzati szervek</a:t>
            </a:r>
            <a:r>
              <a:rPr lang="hu-HU" dirty="0"/>
              <a:t> is, mint az alapjogi </a:t>
            </a:r>
            <a:r>
              <a:rPr lang="hu-HU" dirty="0" smtClean="0"/>
              <a:t>biztos és helyettesei, </a:t>
            </a:r>
            <a:r>
              <a:rPr lang="hu-HU" dirty="0"/>
              <a:t>a Számvevőszék vagy az ügyészség. Nyilván a konkrét hatósági feladatokat nem vehetik át, azonban fontos ellenőrző, figyelemfelhívó szerepet tölthetnek be</a:t>
            </a:r>
            <a:r>
              <a:rPr lang="hu-HU" dirty="0" smtClean="0"/>
              <a:t>.</a:t>
            </a:r>
            <a:endParaRPr lang="hu-HU" dirty="0"/>
          </a:p>
        </p:txBody>
      </p:sp>
    </p:spTree>
    <p:extLst>
      <p:ext uri="{BB962C8B-B14F-4D97-AF65-F5344CB8AC3E}">
        <p14:creationId xmlns:p14="http://schemas.microsoft.com/office/powerpoint/2010/main" val="3441388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6502" y="2"/>
            <a:ext cx="12125498" cy="862148"/>
          </a:xfrm>
        </p:spPr>
        <p:txBody>
          <a:bodyPr>
            <a:normAutofit/>
          </a:bodyPr>
          <a:lstStyle/>
          <a:p>
            <a:r>
              <a:rPr lang="hu-HU" dirty="0" smtClean="0"/>
              <a:t>A klímapolitika végrehajtására alkalmas eljárások</a:t>
            </a:r>
            <a:endParaRPr lang="hu-HU" dirty="0"/>
          </a:p>
        </p:txBody>
      </p:sp>
      <p:sp>
        <p:nvSpPr>
          <p:cNvPr id="3" name="Tartalom helye 2"/>
          <p:cNvSpPr>
            <a:spLocks noGrp="1"/>
          </p:cNvSpPr>
          <p:nvPr>
            <p:ph idx="1"/>
          </p:nvPr>
        </p:nvSpPr>
        <p:spPr>
          <a:xfrm>
            <a:off x="0" y="744584"/>
            <a:ext cx="12192000" cy="6113416"/>
          </a:xfrm>
        </p:spPr>
        <p:txBody>
          <a:bodyPr>
            <a:noAutofit/>
          </a:bodyPr>
          <a:lstStyle/>
          <a:p>
            <a:pPr marL="0" indent="0">
              <a:buNone/>
            </a:pPr>
            <a:r>
              <a:rPr lang="hu-HU" sz="2200" dirty="0" smtClean="0"/>
              <a:t>Nem </a:t>
            </a:r>
            <a:r>
              <a:rPr lang="hu-HU" sz="2200" dirty="0"/>
              <a:t>sokat érnek </a:t>
            </a:r>
            <a:r>
              <a:rPr lang="hu-HU" sz="2200" dirty="0" smtClean="0"/>
              <a:t>a </a:t>
            </a:r>
            <a:r>
              <a:rPr lang="hu-HU" sz="2200" dirty="0"/>
              <a:t>jogszabályokban megállapított jogosultságaink</a:t>
            </a:r>
            <a:r>
              <a:rPr lang="hu-HU" sz="2200" dirty="0" smtClean="0"/>
              <a:t>, meg azokra rendelt hatóságok és más intézmények, </a:t>
            </a:r>
            <a:r>
              <a:rPr lang="hu-HU" sz="2200" dirty="0"/>
              <a:t>ha nem tudjuk </a:t>
            </a:r>
            <a:r>
              <a:rPr lang="hu-HU" sz="2200" dirty="0" smtClean="0"/>
              <a:t>a jogainkat megfelelően </a:t>
            </a:r>
            <a:r>
              <a:rPr lang="hu-HU" sz="2200" dirty="0"/>
              <a:t>érvényesíteni, azaz </a:t>
            </a:r>
          </a:p>
          <a:p>
            <a:r>
              <a:rPr lang="hu-HU" sz="2200" dirty="0" smtClean="0"/>
              <a:t>az állampolgárok és szervezeteik nem kapnak megfelelő </a:t>
            </a:r>
            <a:r>
              <a:rPr lang="hu-HU" sz="2200" u="sng" dirty="0" smtClean="0"/>
              <a:t>információt</a:t>
            </a:r>
            <a:r>
              <a:rPr lang="hu-HU" sz="2200" dirty="0" smtClean="0"/>
              <a:t>, tájékoztatást a klímával kapcsolatos ügyek megindításáról, a határozatok megszületéséről;</a:t>
            </a:r>
          </a:p>
          <a:p>
            <a:r>
              <a:rPr lang="hu-HU" sz="2200" dirty="0" smtClean="0"/>
              <a:t>nincs megfelelő független és kompetens </a:t>
            </a:r>
            <a:r>
              <a:rPr lang="hu-HU" sz="2200" u="sng" dirty="0" smtClean="0"/>
              <a:t>szakértői hátterük és jogi képviseletük</a:t>
            </a:r>
            <a:r>
              <a:rPr lang="hu-HU" sz="2200" dirty="0" smtClean="0"/>
              <a:t> (ami nem csak pénz, hanem rendszer szintű, tervezett, intézményesített támogatások kérdése);</a:t>
            </a:r>
          </a:p>
          <a:p>
            <a:r>
              <a:rPr lang="hu-HU" sz="2200" dirty="0" smtClean="0"/>
              <a:t>az egyes ügyfajtákban nincs </a:t>
            </a:r>
            <a:r>
              <a:rPr lang="hu-HU" sz="2200" u="sng" dirty="0" smtClean="0"/>
              <a:t>ügyféli vagy részvételi </a:t>
            </a:r>
            <a:r>
              <a:rPr lang="hu-HU" sz="2200" u="sng" dirty="0"/>
              <a:t>joguk</a:t>
            </a:r>
            <a:r>
              <a:rPr lang="hu-HU" sz="2200" dirty="0"/>
              <a:t>, a panaszaikat, fellebbezéseiket ennek hiányában </a:t>
            </a:r>
            <a:r>
              <a:rPr lang="hu-HU" sz="2200" dirty="0" smtClean="0"/>
              <a:t>visszautasítják; illetőleg</a:t>
            </a:r>
            <a:endParaRPr lang="hu-HU" sz="2200" dirty="0"/>
          </a:p>
          <a:p>
            <a:r>
              <a:rPr lang="hu-HU" sz="2200" dirty="0" smtClean="0"/>
              <a:t>nincsenek meg a megfelelő </a:t>
            </a:r>
            <a:r>
              <a:rPr lang="hu-HU" sz="2200" u="sng" dirty="0" smtClean="0"/>
              <a:t>jogorvoslati, bírói fórumok</a:t>
            </a:r>
            <a:r>
              <a:rPr lang="hu-HU" sz="2200" dirty="0" smtClean="0"/>
              <a:t> nemzeti vagy akár nemzetközi szinten </a:t>
            </a:r>
            <a:r>
              <a:rPr lang="hu-HU" sz="2200" dirty="0" smtClean="0"/>
              <a:t>is.</a:t>
            </a:r>
            <a:endParaRPr lang="hu-HU" sz="2200" dirty="0" smtClean="0"/>
          </a:p>
          <a:p>
            <a:pPr marL="0" indent="0">
              <a:buNone/>
            </a:pPr>
            <a:r>
              <a:rPr lang="hu-HU" sz="2200" dirty="0" smtClean="0"/>
              <a:t>A </a:t>
            </a:r>
            <a:r>
              <a:rPr lang="hu-HU" sz="2200" dirty="0"/>
              <a:t>klímaperekben vagy az egyéb eljárások, perek klímavédelmi vonatkozásaiban a nyilvánosság tagjainak és szervezeteiknek egyszerre kell nagyfokú kreativitást mutatni a jogi és politikai (nyomásgyakorlás, nyilvánosság stb.) eszközök felhasználásában és elmélyült, részletes ismeretekkel rendelkezni a legfontosabb már létező, bevett jogi eszközök alkalmazásában. Különösen fontos az ún. közösségi részvételi jogok ismerete és hatékony alkalmazása avégett, hogy – a közvetlen érintettség, érdekeltség bizonyítása nélkül, ami a klímaügyekben alapvető feltétel – a megfelelő információhoz, beleszólási joghoz és jogorvoslatokhoz hozzáférjenek, mindezt időszerűen, ingyenesen vagy legalábbis megfizethető költségek mellett és általában méltányosan, azaz a civil szervezetek és helyi közösségek helyzetének, lehetőségeinek messzemenő figyelembe vételével</a:t>
            </a:r>
            <a:r>
              <a:rPr lang="hu-HU" sz="2200" dirty="0" smtClean="0"/>
              <a:t>.</a:t>
            </a:r>
            <a:endParaRPr lang="hu-HU" sz="2200" dirty="0"/>
          </a:p>
        </p:txBody>
      </p:sp>
    </p:spTree>
    <p:extLst>
      <p:ext uri="{BB962C8B-B14F-4D97-AF65-F5344CB8AC3E}">
        <p14:creationId xmlns:p14="http://schemas.microsoft.com/office/powerpoint/2010/main" val="418775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9629" y="1"/>
            <a:ext cx="12042371" cy="757646"/>
          </a:xfrm>
        </p:spPr>
        <p:txBody>
          <a:bodyPr>
            <a:normAutofit/>
          </a:bodyPr>
          <a:lstStyle/>
          <a:p>
            <a:r>
              <a:rPr lang="hu-HU" dirty="0" smtClean="0"/>
              <a:t>Következtetések</a:t>
            </a:r>
            <a:endParaRPr lang="hu-HU" dirty="0"/>
          </a:p>
        </p:txBody>
      </p:sp>
      <p:sp>
        <p:nvSpPr>
          <p:cNvPr id="3" name="Tartalom helye 2"/>
          <p:cNvSpPr>
            <a:spLocks noGrp="1"/>
          </p:cNvSpPr>
          <p:nvPr>
            <p:ph idx="1"/>
          </p:nvPr>
        </p:nvSpPr>
        <p:spPr>
          <a:xfrm>
            <a:off x="0" y="914400"/>
            <a:ext cx="12192000" cy="5943599"/>
          </a:xfrm>
        </p:spPr>
        <p:txBody>
          <a:bodyPr>
            <a:normAutofit fontScale="92500" lnSpcReduction="20000"/>
          </a:bodyPr>
          <a:lstStyle/>
          <a:p>
            <a:r>
              <a:rPr lang="hu-HU" dirty="0" smtClean="0"/>
              <a:t>Az általában </a:t>
            </a:r>
            <a:r>
              <a:rPr lang="hu-HU" dirty="0"/>
              <a:t>kiváló szakmai színvonalon </a:t>
            </a:r>
            <a:r>
              <a:rPr lang="hu-HU" dirty="0" smtClean="0"/>
              <a:t>íródott </a:t>
            </a:r>
            <a:r>
              <a:rPr lang="hu-HU" u="sng" dirty="0" smtClean="0"/>
              <a:t>klímatervek, programok</a:t>
            </a:r>
            <a:r>
              <a:rPr lang="hu-HU" dirty="0" smtClean="0"/>
              <a:t> nem jelennek meg a tételes jogban (és főleg nem a joggyakorlatban);</a:t>
            </a:r>
          </a:p>
          <a:p>
            <a:r>
              <a:rPr lang="hu-HU" dirty="0" smtClean="0"/>
              <a:t>A már jelenleg is létező, töredékes </a:t>
            </a:r>
            <a:r>
              <a:rPr lang="hu-HU" dirty="0"/>
              <a:t>magyar </a:t>
            </a:r>
            <a:r>
              <a:rPr lang="hu-HU" u="sng" dirty="0" smtClean="0"/>
              <a:t>klímajog inkább deklaratív</a:t>
            </a:r>
            <a:r>
              <a:rPr lang="hu-HU" dirty="0" smtClean="0"/>
              <a:t>, kevés </a:t>
            </a:r>
            <a:r>
              <a:rPr lang="hu-HU" dirty="0"/>
              <a:t>konkrétumot </a:t>
            </a:r>
            <a:r>
              <a:rPr lang="hu-HU" dirty="0" smtClean="0"/>
              <a:t>tartalmaz, nélkülözi </a:t>
            </a:r>
            <a:r>
              <a:rPr lang="hu-HU" dirty="0"/>
              <a:t>a kikényszerítésükhöz szükséges pénzügyi, intézményi és eljárási jogi </a:t>
            </a:r>
            <a:r>
              <a:rPr lang="hu-HU" dirty="0" smtClean="0"/>
              <a:t>eszközöket;</a:t>
            </a:r>
          </a:p>
          <a:p>
            <a:r>
              <a:rPr lang="hu-HU" dirty="0"/>
              <a:t>A </a:t>
            </a:r>
            <a:r>
              <a:rPr lang="hu-HU" dirty="0" smtClean="0"/>
              <a:t>klímajog elégtelensége abból fakad, hogy </a:t>
            </a:r>
            <a:r>
              <a:rPr lang="hu-HU" dirty="0"/>
              <a:t>persze mindenki szenved a klímaváltozás következményeitől és mindenki aggódik a következő generációk sorsáért, de saját kényelmét, megrögzött </a:t>
            </a:r>
            <a:r>
              <a:rPr lang="hu-HU" dirty="0" smtClean="0"/>
              <a:t>termelési, </a:t>
            </a:r>
            <a:r>
              <a:rPr lang="hu-HU" u="sng" dirty="0" smtClean="0"/>
              <a:t>fogyasztási termelési </a:t>
            </a:r>
            <a:r>
              <a:rPr lang="hu-HU" u="sng" dirty="0"/>
              <a:t>szokásairól </a:t>
            </a:r>
            <a:r>
              <a:rPr lang="hu-HU" u="sng" dirty="0" smtClean="0"/>
              <a:t>és életmódjáról</a:t>
            </a:r>
            <a:r>
              <a:rPr lang="hu-HU" dirty="0" smtClean="0"/>
              <a:t> nem </a:t>
            </a:r>
            <a:r>
              <a:rPr lang="hu-HU" dirty="0"/>
              <a:t>hajlandó lemondani. Emiatt aztán a választók szándékait, hajlandóságait érzékenyen figyelő politikusok sem mozdulnak a helyes irányba. A nemzetközi </a:t>
            </a:r>
            <a:r>
              <a:rPr lang="hu-HU" dirty="0" smtClean="0"/>
              <a:t>jogi hozzáállás hasonló</a:t>
            </a:r>
            <a:r>
              <a:rPr lang="hu-HU" dirty="0"/>
              <a:t>: </a:t>
            </a:r>
            <a:r>
              <a:rPr lang="hu-HU" u="sng" dirty="0"/>
              <a:t>az országok </a:t>
            </a:r>
            <a:r>
              <a:rPr lang="hu-HU" u="sng" dirty="0" smtClean="0"/>
              <a:t>egymásra </a:t>
            </a:r>
            <a:r>
              <a:rPr lang="hu-HU" u="sng" dirty="0"/>
              <a:t>várnak</a:t>
            </a:r>
            <a:r>
              <a:rPr lang="hu-HU" dirty="0"/>
              <a:t> és egymásra mutogatnak, de </a:t>
            </a:r>
            <a:r>
              <a:rPr lang="hu-HU" dirty="0" smtClean="0"/>
              <a:t>a gazdasági </a:t>
            </a:r>
            <a:r>
              <a:rPr lang="hu-HU" dirty="0" err="1"/>
              <a:t>pozícióikból</a:t>
            </a:r>
            <a:r>
              <a:rPr lang="hu-HU" dirty="0"/>
              <a:t> nem engednek a </a:t>
            </a:r>
            <a:r>
              <a:rPr lang="hu-HU" dirty="0" smtClean="0"/>
              <a:t>klímavédelem érdekében.</a:t>
            </a:r>
          </a:p>
          <a:p>
            <a:r>
              <a:rPr lang="hu-HU" dirty="0" smtClean="0"/>
              <a:t>A megoldás tehát alapvetően az állami-jogi logikán kívülről kell érkezzen, nagyobb társadalmi-gazdasági rendszereket is figyelembe kell venni, megfelelő </a:t>
            </a:r>
            <a:r>
              <a:rPr lang="hu-HU" u="sng" dirty="0" smtClean="0"/>
              <a:t>pszichológiai, szociológiai, kommunikáció elméleti és főleg rendszertudományi</a:t>
            </a:r>
            <a:r>
              <a:rPr lang="hu-HU" dirty="0" smtClean="0"/>
              <a:t> apparátussal</a:t>
            </a:r>
            <a:r>
              <a:rPr lang="hu-HU" dirty="0" smtClean="0"/>
              <a:t>, olyan jelenségek vizsgálatával és alkalmazásával a </a:t>
            </a:r>
            <a:r>
              <a:rPr lang="hu-HU" dirty="0" smtClean="0"/>
              <a:t>klímavédelem </a:t>
            </a:r>
            <a:r>
              <a:rPr lang="hu-HU" dirty="0" smtClean="0"/>
              <a:t>területén, mint az elhárítások (tagadás, racionalizáció, projekció stb.), a kölcsönös sorskontrol szociológiai mintázatai (fogoly dilemma, a közlegelők tragédiája).</a:t>
            </a:r>
            <a:endParaRPr lang="hu-HU" dirty="0"/>
          </a:p>
          <a:p>
            <a:endParaRPr lang="hu-HU" dirty="0"/>
          </a:p>
        </p:txBody>
      </p:sp>
    </p:spTree>
    <p:extLst>
      <p:ext uri="{BB962C8B-B14F-4D97-AF65-F5344CB8AC3E}">
        <p14:creationId xmlns:p14="http://schemas.microsoft.com/office/powerpoint/2010/main" val="241594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8189" y="1"/>
            <a:ext cx="12133811" cy="1354974"/>
          </a:xfrm>
        </p:spPr>
        <p:txBody>
          <a:bodyPr/>
          <a:lstStyle/>
          <a:p>
            <a:r>
              <a:rPr lang="hu-HU" dirty="0" smtClean="0"/>
              <a:t>Egy példa a rendszertudományok igazságainak belátására, a „</a:t>
            </a:r>
            <a:r>
              <a:rPr lang="hu-HU" dirty="0" err="1" smtClean="0"/>
              <a:t>Power</a:t>
            </a:r>
            <a:r>
              <a:rPr lang="hu-HU" dirty="0" smtClean="0"/>
              <a:t> of 10” koncepció</a:t>
            </a:r>
            <a:endParaRPr lang="hu-HU" dirty="0"/>
          </a:p>
        </p:txBody>
      </p:sp>
      <p:sp>
        <p:nvSpPr>
          <p:cNvPr id="3" name="Tartalom helye 2"/>
          <p:cNvSpPr>
            <a:spLocks noGrp="1"/>
          </p:cNvSpPr>
          <p:nvPr>
            <p:ph idx="1"/>
          </p:nvPr>
        </p:nvSpPr>
        <p:spPr>
          <a:xfrm>
            <a:off x="0" y="1487978"/>
            <a:ext cx="12192000" cy="5370021"/>
          </a:xfrm>
        </p:spPr>
        <p:txBody>
          <a:bodyPr>
            <a:normAutofit fontScale="85000" lnSpcReduction="20000"/>
          </a:bodyPr>
          <a:lstStyle/>
          <a:p>
            <a:pPr marL="0" indent="0">
              <a:buNone/>
            </a:pPr>
            <a:r>
              <a:rPr lang="hu-HU" dirty="0" err="1"/>
              <a:t>McCaffrey</a:t>
            </a:r>
            <a:r>
              <a:rPr lang="hu-HU" dirty="0"/>
              <a:t>-ék felosztották a klímaváltozás problémáját 10 szintre, aszerint, hogy ezek hogyan tudnának hozzájárulni a probléma megoldásához</a:t>
            </a:r>
            <a:r>
              <a:rPr lang="hu-HU" dirty="0" smtClean="0"/>
              <a:t>: 1) </a:t>
            </a:r>
            <a:r>
              <a:rPr lang="hu-HU" dirty="0"/>
              <a:t>az </a:t>
            </a:r>
            <a:r>
              <a:rPr lang="hu-HU" i="1" dirty="0"/>
              <a:t>egyén</a:t>
            </a:r>
            <a:r>
              <a:rPr lang="hu-HU" dirty="0"/>
              <a:t> szintjén a fogyasztási és életmód szokások változtatásával, </a:t>
            </a:r>
            <a:r>
              <a:rPr lang="hu-HU" dirty="0" smtClean="0"/>
              <a:t>2) a </a:t>
            </a:r>
            <a:r>
              <a:rPr lang="hu-HU" i="1" dirty="0"/>
              <a:t>család</a:t>
            </a:r>
            <a:r>
              <a:rPr lang="hu-HU" dirty="0"/>
              <a:t> szintjén ugyanezzel, csak </a:t>
            </a:r>
            <a:r>
              <a:rPr lang="hu-HU" dirty="0" err="1"/>
              <a:t>összehangoltabban</a:t>
            </a:r>
            <a:r>
              <a:rPr lang="hu-HU" dirty="0"/>
              <a:t>, </a:t>
            </a:r>
            <a:r>
              <a:rPr lang="hu-HU" dirty="0" smtClean="0"/>
              <a:t>3) </a:t>
            </a:r>
            <a:r>
              <a:rPr lang="hu-HU" dirty="0"/>
              <a:t>nagyobb csoportok (baráti kör, szélesebb család, lakókörnyezet) pedig már össze tudnának fogni kisebb helyi problémák kezelésére, de lehet, hogy az is elég lenne, ha csak megerősítenék egymást a helyes magatartást </a:t>
            </a:r>
            <a:r>
              <a:rPr lang="hu-HU" dirty="0" smtClean="0"/>
              <a:t>illetően; 4) a következő szinten </a:t>
            </a:r>
            <a:r>
              <a:rPr lang="hu-HU" dirty="0"/>
              <a:t>a kisebb települések, városrészek következnek, ahol belép a képbe a helyi közigazgatás, az önkormányzat a szó eredeti értelmében, tehát úgy, hogy a lakosok befolyásolják az önkormányzat tervező munkáját és a tervek megfelelő végrehajtását, másfelől pedig az önkormányzat hat a lakosok </a:t>
            </a:r>
            <a:r>
              <a:rPr lang="hu-HU" dirty="0" smtClean="0"/>
              <a:t>tevékenységére; 5) a </a:t>
            </a:r>
            <a:r>
              <a:rPr lang="hu-HU" dirty="0"/>
              <a:t>nagyvárosok hatóköre és felelőssége, hasonlóan </a:t>
            </a:r>
            <a:r>
              <a:rPr lang="hu-HU" dirty="0" smtClean="0"/>
              <a:t>a 6) </a:t>
            </a:r>
            <a:r>
              <a:rPr lang="hu-HU" dirty="0"/>
              <a:t>nagyobb régiókéhoz (megyék, </a:t>
            </a:r>
            <a:r>
              <a:rPr lang="hu-HU" dirty="0" smtClean="0"/>
              <a:t>tartományok </a:t>
            </a:r>
            <a:r>
              <a:rPr lang="hu-HU" dirty="0"/>
              <a:t>stb.) még nagyobb, természetesen az erőforrásaik is, amin nem csak a pénzt, hanem a tudományos, technológiai lehetőségeket is kell érteni. Ezen a szinten a veszély azonban már felmerül, hogy elvesztik a kapcsolatot a helyi problémákkal, csakúgy, mint </a:t>
            </a:r>
            <a:r>
              <a:rPr lang="hu-HU" dirty="0" smtClean="0"/>
              <a:t>a 7) országos </a:t>
            </a:r>
            <a:r>
              <a:rPr lang="hu-HU" dirty="0"/>
              <a:t>szinten, ahol a gazdasági lobbik és a rövid távú politikai megfontolások felülírhatják a klíma és általában a fenntarthatóság szempontjait. Ez kisebb mértékben </a:t>
            </a:r>
            <a:r>
              <a:rPr lang="hu-HU" dirty="0" smtClean="0"/>
              <a:t>a 8) </a:t>
            </a:r>
            <a:r>
              <a:rPr lang="hu-HU" dirty="0"/>
              <a:t>regionális (az EU, bár hasonló gazdasági régiók, lehet, hogy kisebb szervezettséggel másutt is működnek), illetőleg </a:t>
            </a:r>
            <a:r>
              <a:rPr lang="hu-HU" dirty="0" smtClean="0"/>
              <a:t>9) kontinentális </a:t>
            </a:r>
            <a:r>
              <a:rPr lang="hu-HU" dirty="0"/>
              <a:t>szinten is igaz, bár itt az országok egymást is ellenőrizhetik, hogy betartják-e a vállalásaikat. A </a:t>
            </a:r>
            <a:r>
              <a:rPr lang="hu-HU" dirty="0" smtClean="0"/>
              <a:t>10) </a:t>
            </a:r>
            <a:r>
              <a:rPr lang="hu-HU" dirty="0"/>
              <a:t>globális szint ma még alapvetően hiányzik, az ENSZ hatása elhanyagolható a klímavédekezésben. Osztjuk azt a nézetet, ami szerint a nemzetközi klímaegyezmények és az időről időre (lehet, hogy túl gyakran) megrendezett részes felek </a:t>
            </a:r>
            <a:r>
              <a:rPr lang="hu-HU" dirty="0" smtClean="0"/>
              <a:t>találkozói jelenleg még </a:t>
            </a:r>
            <a:r>
              <a:rPr lang="hu-HU" dirty="0"/>
              <a:t>inkább csak propaganda fogások.</a:t>
            </a:r>
          </a:p>
          <a:p>
            <a:endParaRPr lang="hu-HU" dirty="0"/>
          </a:p>
        </p:txBody>
      </p:sp>
    </p:spTree>
    <p:extLst>
      <p:ext uri="{BB962C8B-B14F-4D97-AF65-F5344CB8AC3E}">
        <p14:creationId xmlns:p14="http://schemas.microsoft.com/office/powerpoint/2010/main" val="155043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4815" y="0"/>
            <a:ext cx="12011890" cy="770709"/>
          </a:xfrm>
        </p:spPr>
        <p:txBody>
          <a:bodyPr>
            <a:normAutofit fontScale="90000"/>
          </a:bodyPr>
          <a:lstStyle/>
          <a:p>
            <a:r>
              <a:rPr lang="hu-HU" dirty="0" smtClean="0"/>
              <a:t>Egy másik rendszertudományi példa: „</a:t>
            </a:r>
            <a:r>
              <a:rPr lang="hu-HU" dirty="0" err="1" smtClean="0"/>
              <a:t>leverage</a:t>
            </a:r>
            <a:r>
              <a:rPr lang="hu-HU" dirty="0" smtClean="0"/>
              <a:t> </a:t>
            </a:r>
            <a:r>
              <a:rPr lang="hu-HU" dirty="0" err="1" smtClean="0"/>
              <a:t>points</a:t>
            </a:r>
            <a:r>
              <a:rPr lang="hu-HU" dirty="0" smtClean="0"/>
              <a:t>”</a:t>
            </a:r>
            <a:endParaRPr lang="hu-HU" dirty="0"/>
          </a:p>
        </p:txBody>
      </p:sp>
      <p:sp>
        <p:nvSpPr>
          <p:cNvPr id="3" name="Tartalom helye 2"/>
          <p:cNvSpPr>
            <a:spLocks noGrp="1"/>
          </p:cNvSpPr>
          <p:nvPr>
            <p:ph idx="1"/>
          </p:nvPr>
        </p:nvSpPr>
        <p:spPr>
          <a:xfrm>
            <a:off x="0" y="770709"/>
            <a:ext cx="12192000" cy="6087291"/>
          </a:xfrm>
        </p:spPr>
        <p:txBody>
          <a:bodyPr>
            <a:normAutofit fontScale="85000" lnSpcReduction="20000"/>
          </a:bodyPr>
          <a:lstStyle/>
          <a:p>
            <a:pPr marL="0" indent="0">
              <a:buNone/>
            </a:pPr>
            <a:r>
              <a:rPr lang="hu-HU" dirty="0"/>
              <a:t>Rendszerdinamika szempontjából érdekes lehet azon elgondolkodni (aki tud, persze bonyolult számításokat is végezhet) hogy mi történik, ha egy ilyen </a:t>
            </a:r>
            <a:r>
              <a:rPr lang="hu-HU" u="sng" dirty="0"/>
              <a:t>rendszer valamelyik eleme</a:t>
            </a:r>
            <a:r>
              <a:rPr lang="hu-HU" dirty="0"/>
              <a:t> megunja a rendszer tehetetlenségét és megpróbál saját maga változtatni az egész rendszeren. A </a:t>
            </a:r>
            <a:r>
              <a:rPr lang="hu-HU" dirty="0" smtClean="0"/>
              <a:t>DACE projekt indulásakor éppen </a:t>
            </a:r>
            <a:r>
              <a:rPr lang="hu-HU" dirty="0"/>
              <a:t>az a hír röppent fel, hogy 8 portugál fiatal, köztük egy 11 éves kislány Európa összes kormányát beperelte a megfelelő klímaintézkedések elmaradása </a:t>
            </a:r>
            <a:r>
              <a:rPr lang="hu-HU" dirty="0" smtClean="0"/>
              <a:t>miatt, </a:t>
            </a:r>
            <a:r>
              <a:rPr lang="hu-HU" dirty="0"/>
              <a:t>és azért, mert ezzel nagyon nagy valószínűséggel rendkívül és igazságtalan módon megnehezítik az ő felnőtt életüket. Amennyiben hazai csoportok, civil szervezetek hasonló perekben gondolkoznak, a leginkább kézenfekvő perlési, illetőleg lobby célpontok a következők lehetnek:</a:t>
            </a:r>
          </a:p>
          <a:p>
            <a:pPr lvl="0"/>
            <a:r>
              <a:rPr lang="hu-HU" dirty="0"/>
              <a:t>az </a:t>
            </a:r>
            <a:r>
              <a:rPr lang="hu-HU" dirty="0" err="1"/>
              <a:t>ambíciózus</a:t>
            </a:r>
            <a:r>
              <a:rPr lang="hu-HU" dirty="0"/>
              <a:t> </a:t>
            </a:r>
            <a:r>
              <a:rPr lang="hu-HU" dirty="0" smtClean="0"/>
              <a:t>hazai klíma- </a:t>
            </a:r>
            <a:r>
              <a:rPr lang="hu-HU" dirty="0"/>
              <a:t>és energia tervek nem megfelelő végrehajtása, amiben egy kétlépcsős eljárást javaslunk:</a:t>
            </a:r>
          </a:p>
          <a:p>
            <a:pPr lvl="1"/>
            <a:r>
              <a:rPr lang="hu-HU" dirty="0"/>
              <a:t>a tervek tartalmának ütköztetése a nemzetközi jogi és általánosan elfogadott szakmai normákkal, belső konszenzus lehetőségének megkeresése</a:t>
            </a:r>
          </a:p>
          <a:p>
            <a:pPr lvl="1"/>
            <a:r>
              <a:rPr lang="hu-HU" dirty="0"/>
              <a:t>a tervek minimális tartalmának számon kérése a hiányzó magyar klímajogon</a:t>
            </a:r>
          </a:p>
          <a:p>
            <a:pPr lvl="0"/>
            <a:r>
              <a:rPr lang="hu-HU" dirty="0"/>
              <a:t>a szórványosan meglévő klíma és energia jog nem megfelelő végrehajtása</a:t>
            </a:r>
          </a:p>
          <a:p>
            <a:pPr lvl="0"/>
            <a:r>
              <a:rPr lang="hu-HU" dirty="0"/>
              <a:t>a rendszer fő kimozdítási </a:t>
            </a:r>
            <a:r>
              <a:rPr lang="hu-HU" dirty="0" smtClean="0"/>
              <a:t>pontjai (</a:t>
            </a:r>
            <a:r>
              <a:rPr lang="hu-HU" dirty="0" err="1" smtClean="0"/>
              <a:t>leverage</a:t>
            </a:r>
            <a:r>
              <a:rPr lang="hu-HU" dirty="0" smtClean="0"/>
              <a:t> </a:t>
            </a:r>
            <a:r>
              <a:rPr lang="hu-HU" dirty="0" err="1" smtClean="0"/>
              <a:t>points</a:t>
            </a:r>
            <a:r>
              <a:rPr lang="hu-HU" dirty="0" smtClean="0"/>
              <a:t>) tehát </a:t>
            </a:r>
            <a:r>
              <a:rPr lang="hu-HU" dirty="0"/>
              <a:t>csak belülről </a:t>
            </a:r>
            <a:r>
              <a:rPr lang="hu-HU" dirty="0" smtClean="0"/>
              <a:t>jöhetnek, úgymint</a:t>
            </a:r>
            <a:endParaRPr lang="hu-HU" dirty="0"/>
          </a:p>
          <a:p>
            <a:pPr lvl="1"/>
            <a:r>
              <a:rPr lang="hu-HU" dirty="0"/>
              <a:t>alkotmányjog</a:t>
            </a:r>
          </a:p>
          <a:p>
            <a:pPr lvl="1"/>
            <a:r>
              <a:rPr lang="hu-HU" dirty="0"/>
              <a:t>költségvetési jog</a:t>
            </a:r>
          </a:p>
          <a:p>
            <a:pPr lvl="1"/>
            <a:r>
              <a:rPr lang="hu-HU" dirty="0"/>
              <a:t>intézmények és </a:t>
            </a:r>
            <a:r>
              <a:rPr lang="hu-HU" dirty="0" smtClean="0"/>
              <a:t>eljárások.</a:t>
            </a:r>
          </a:p>
          <a:p>
            <a:pPr marL="0" indent="0">
              <a:buNone/>
            </a:pPr>
            <a:r>
              <a:rPr lang="hu-HU" dirty="0" smtClean="0"/>
              <a:t>Visszajutottunk tehát a klímaperek témájához, belátva, hogy nem véletlen a központi szerepük </a:t>
            </a:r>
            <a:r>
              <a:rPr lang="hu-HU" smtClean="0"/>
              <a:t>a </a:t>
            </a:r>
            <a:r>
              <a:rPr lang="hu-HU" smtClean="0"/>
              <a:t>klímajogban.</a:t>
            </a:r>
            <a:endParaRPr lang="hu-HU" dirty="0" smtClean="0"/>
          </a:p>
        </p:txBody>
      </p:sp>
    </p:spTree>
    <p:extLst>
      <p:ext uri="{BB962C8B-B14F-4D97-AF65-F5344CB8AC3E}">
        <p14:creationId xmlns:p14="http://schemas.microsoft.com/office/powerpoint/2010/main" val="351685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731519"/>
          </a:xfrm>
        </p:spPr>
        <p:txBody>
          <a:bodyPr/>
          <a:lstStyle/>
          <a:p>
            <a:r>
              <a:rPr lang="hu-HU" dirty="0" smtClean="0"/>
              <a:t>Politikai, intézményi háttér</a:t>
            </a:r>
            <a:endParaRPr lang="hu-HU" dirty="0"/>
          </a:p>
        </p:txBody>
      </p:sp>
      <p:sp>
        <p:nvSpPr>
          <p:cNvPr id="3" name="Tartalom helye 2"/>
          <p:cNvSpPr>
            <a:spLocks noGrp="1"/>
          </p:cNvSpPr>
          <p:nvPr>
            <p:ph idx="1"/>
          </p:nvPr>
        </p:nvSpPr>
        <p:spPr>
          <a:xfrm>
            <a:off x="0" y="731520"/>
            <a:ext cx="12191999" cy="6126480"/>
          </a:xfrm>
        </p:spPr>
        <p:txBody>
          <a:bodyPr>
            <a:normAutofit fontScale="92500" lnSpcReduction="10000"/>
          </a:bodyPr>
          <a:lstStyle/>
          <a:p>
            <a:r>
              <a:rPr lang="hu-HU" dirty="0" smtClean="0"/>
              <a:t>A </a:t>
            </a:r>
            <a:r>
              <a:rPr lang="hu-HU" dirty="0"/>
              <a:t>modern polgári demokráciákban a választásokon győztes pártok uralják a törvényhozást és szorosan kézben tartják a végrehajtó hatalmat is, a miniszterelnök, a miniszterek és az alsóbb szintű közigazgatási vezetők összehangolt munkája révén. A felvilágosodás kora óta érvényes </a:t>
            </a:r>
            <a:r>
              <a:rPr lang="hu-HU" u="sng" dirty="0"/>
              <a:t>hatalommegosztás elve</a:t>
            </a:r>
            <a:r>
              <a:rPr lang="hu-HU" dirty="0"/>
              <a:t>, a </a:t>
            </a:r>
            <a:r>
              <a:rPr lang="hu-HU" dirty="0" smtClean="0"/>
              <a:t>jogalkotói és </a:t>
            </a:r>
            <a:r>
              <a:rPr lang="hu-HU" dirty="0"/>
              <a:t>végrehajtói </a:t>
            </a:r>
            <a:r>
              <a:rPr lang="hu-HU" dirty="0" smtClean="0"/>
              <a:t>hatalmi </a:t>
            </a:r>
            <a:r>
              <a:rPr lang="hu-HU" dirty="0"/>
              <a:t>ágak függetlensége és kölcsönös kontrollja tekintetében </a:t>
            </a:r>
            <a:r>
              <a:rPr lang="hu-HU" dirty="0" smtClean="0"/>
              <a:t>gyengül, formális lesz. A következő, logikus lépés a bírói hatalom minél szorosabb ellenőrzése</a:t>
            </a:r>
            <a:r>
              <a:rPr lang="hu-HU" dirty="0" smtClean="0"/>
              <a:t>.</a:t>
            </a:r>
          </a:p>
          <a:p>
            <a:r>
              <a:rPr lang="hu-HU" dirty="0"/>
              <a:t>A klímavédelem terén a nemzeti jogalkotók és a végrehajtásért felelős minisztériumok, más hatóságok különösen gyenge teljesítményt nyújtanak, mivel a klímavédelem </a:t>
            </a:r>
            <a:r>
              <a:rPr lang="hu-HU" u="sng" dirty="0"/>
              <a:t>hosszú távú, nagyon sok szektorra kiterjedő rendszer szintű irányítást igényelne</a:t>
            </a:r>
            <a:r>
              <a:rPr lang="hu-HU" dirty="0"/>
              <a:t>, ami szemben áll parlamentjeink és kormányaink </a:t>
            </a:r>
            <a:r>
              <a:rPr lang="hu-HU" u="sng" dirty="0"/>
              <a:t>közvetlen gazdasági és politikai </a:t>
            </a:r>
            <a:r>
              <a:rPr lang="hu-HU" u="sng" dirty="0" smtClean="0"/>
              <a:t>érdekeivel</a:t>
            </a:r>
            <a:r>
              <a:rPr lang="hu-HU" dirty="0" smtClean="0"/>
              <a:t> és a </a:t>
            </a:r>
            <a:r>
              <a:rPr lang="hu-HU" u="sng" dirty="0" smtClean="0"/>
              <a:t>monolit </a:t>
            </a:r>
            <a:r>
              <a:rPr lang="hu-HU" dirty="0" smtClean="0"/>
              <a:t>hatalmi struktúra sem képes rá. </a:t>
            </a:r>
            <a:r>
              <a:rPr lang="hu-HU" dirty="0"/>
              <a:t>Ez sajátos módon az </a:t>
            </a:r>
            <a:r>
              <a:rPr lang="hu-HU" u="sng" dirty="0"/>
              <a:t>alkalmazkodásra is </a:t>
            </a:r>
            <a:r>
              <a:rPr lang="hu-HU" dirty="0"/>
              <a:t>igaz. </a:t>
            </a:r>
            <a:endParaRPr lang="hu-HU" dirty="0" smtClean="0"/>
          </a:p>
          <a:p>
            <a:r>
              <a:rPr lang="hu-HU" dirty="0" smtClean="0"/>
              <a:t>Nagy </a:t>
            </a:r>
            <a:r>
              <a:rPr lang="hu-HU" dirty="0"/>
              <a:t>figyelem fordul emiatt a </a:t>
            </a:r>
            <a:r>
              <a:rPr lang="hu-HU" dirty="0" smtClean="0"/>
              <a:t>még </a:t>
            </a:r>
            <a:r>
              <a:rPr lang="hu-HU" dirty="0"/>
              <a:t>jórészt független hatalmi ágra, a </a:t>
            </a:r>
            <a:r>
              <a:rPr lang="hu-HU" u="sng" dirty="0"/>
              <a:t>bíróságokra</a:t>
            </a:r>
            <a:r>
              <a:rPr lang="hu-HU" dirty="0"/>
              <a:t>, ide értve most a nemzetközi jogi fórumokat is, például a hágai nemzetközi emberi jogi bíróságot, a strasbourgi európai emberi jogi bíróságot, a regionális bíróságokat, mint az Európai Unió bíróságát, továbbá az egyes országokban az alkotmánybíróságokat, az elvi irányítást végző legfelsőbb bíróságokat (hazánkban a Kúriát) és természetesen az ügyek eldöntését végző alsóbb szintű bíróságokat</a:t>
            </a:r>
            <a:r>
              <a:rPr lang="hu-HU" dirty="0" smtClean="0"/>
              <a:t>. A </a:t>
            </a:r>
            <a:r>
              <a:rPr lang="hu-HU" u="sng" dirty="0" smtClean="0"/>
              <a:t>nem kormányzati állami szervek</a:t>
            </a:r>
            <a:r>
              <a:rPr lang="hu-HU" dirty="0" smtClean="0"/>
              <a:t> is elvileg reménykedésre </a:t>
            </a:r>
            <a:r>
              <a:rPr lang="hu-HU" dirty="0" smtClean="0"/>
              <a:t>adnak </a:t>
            </a:r>
            <a:r>
              <a:rPr lang="hu-HU" dirty="0" smtClean="0"/>
              <a:t>okot, </a:t>
            </a:r>
            <a:r>
              <a:rPr lang="hu-HU" dirty="0" smtClean="0"/>
              <a:t>bár azok </a:t>
            </a:r>
            <a:r>
              <a:rPr lang="hu-HU" dirty="0" smtClean="0"/>
              <a:t>nálunk </a:t>
            </a:r>
            <a:r>
              <a:rPr lang="hu-HU" dirty="0" smtClean="0"/>
              <a:t>még nem szervesültek eléggé.</a:t>
            </a:r>
            <a:endParaRPr lang="hu-HU" dirty="0"/>
          </a:p>
        </p:txBody>
      </p:sp>
    </p:spTree>
    <p:extLst>
      <p:ext uri="{BB962C8B-B14F-4D97-AF65-F5344CB8AC3E}">
        <p14:creationId xmlns:p14="http://schemas.microsoft.com/office/powerpoint/2010/main" val="248358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2"/>
            <a:ext cx="12192000" cy="640078"/>
          </a:xfrm>
        </p:spPr>
        <p:txBody>
          <a:bodyPr>
            <a:normAutofit fontScale="90000"/>
          </a:bodyPr>
          <a:lstStyle/>
          <a:p>
            <a:r>
              <a:rPr lang="hu-HU" dirty="0" smtClean="0"/>
              <a:t>A klímavédelmi jogi fórumok és eljárások rendszere</a:t>
            </a:r>
            <a:endParaRPr lang="hu-HU" dirty="0"/>
          </a:p>
        </p:txBody>
      </p:sp>
      <p:sp>
        <p:nvSpPr>
          <p:cNvPr id="3" name="Tartalom helye 2"/>
          <p:cNvSpPr>
            <a:spLocks noGrp="1"/>
          </p:cNvSpPr>
          <p:nvPr>
            <p:ph idx="1"/>
          </p:nvPr>
        </p:nvSpPr>
        <p:spPr>
          <a:xfrm>
            <a:off x="0" y="770708"/>
            <a:ext cx="12192000" cy="6087291"/>
          </a:xfrm>
        </p:spPr>
        <p:txBody>
          <a:bodyPr>
            <a:noAutofit/>
          </a:bodyPr>
          <a:lstStyle/>
          <a:p>
            <a:r>
              <a:rPr lang="hu-HU" sz="2400" dirty="0" smtClean="0"/>
              <a:t>Az előzőek </a:t>
            </a:r>
            <a:r>
              <a:rPr lang="hu-HU" sz="2400" dirty="0"/>
              <a:t>miatt a bírósági aktivizmus, a bíróságok bátor és kreatív közbelépése nagyon fontos szerephez jut általában is, a klímavédelemben pedig különösen</a:t>
            </a:r>
            <a:r>
              <a:rPr lang="hu-HU" sz="2400" dirty="0" smtClean="0"/>
              <a:t>. De </a:t>
            </a:r>
            <a:r>
              <a:rPr lang="hu-HU" sz="2400" dirty="0" smtClean="0"/>
              <a:t>hiba </a:t>
            </a:r>
            <a:r>
              <a:rPr lang="hu-HU" sz="2400" dirty="0" smtClean="0"/>
              <a:t>lenne a klímavédelmi jogot csak a klímaperekre és csak néhány típusú jogérvényesítésre (csökkentési, alkalmazkodási intézkedések elmulasztása, károk érvényesítése) korlátozni. Bár a </a:t>
            </a:r>
            <a:r>
              <a:rPr lang="hu-HU" sz="2400" u="sng" dirty="0" smtClean="0"/>
              <a:t>klímaperek</a:t>
            </a:r>
            <a:r>
              <a:rPr lang="hu-HU" sz="2400" dirty="0" smtClean="0"/>
              <a:t> látványos, a figyelemfelkeltés és a klímatudatosság szempontjából nélkülözhetetlen jogi eszközök, események, a </a:t>
            </a:r>
            <a:r>
              <a:rPr lang="hu-HU" sz="2400" u="sng" dirty="0" smtClean="0"/>
              <a:t>szisztematikus aprómunkát </a:t>
            </a:r>
            <a:r>
              <a:rPr lang="hu-HU" sz="2400" dirty="0" smtClean="0"/>
              <a:t>nem pótolhatják.</a:t>
            </a:r>
          </a:p>
          <a:p>
            <a:r>
              <a:rPr lang="hu-HU" sz="2400" dirty="0" smtClean="0"/>
              <a:t>Határoljuk be a klímavédelem </a:t>
            </a:r>
            <a:r>
              <a:rPr lang="hu-HU" sz="2400" u="sng" dirty="0" smtClean="0"/>
              <a:t>jogi eszközeinek</a:t>
            </a:r>
            <a:r>
              <a:rPr lang="hu-HU" sz="2400" dirty="0" smtClean="0"/>
              <a:t> teljes rendszerét 1) Klímaperek polgári, közigazgatási, alkotmányjogi stb. alapokon; 2) </a:t>
            </a:r>
            <a:r>
              <a:rPr lang="hu-HU" sz="2400" u="sng" dirty="0" smtClean="0"/>
              <a:t>Egyéb klímajogi eljárások</a:t>
            </a:r>
            <a:r>
              <a:rPr lang="hu-HU" sz="2400" dirty="0" smtClean="0"/>
              <a:t>: alkotmányjogi, </a:t>
            </a:r>
            <a:r>
              <a:rPr lang="hu-HU" sz="2400" dirty="0" smtClean="0"/>
              <a:t>közigazgatási jogi kezdeményezések, panaszok, ügyféli jog érvényesítése, részjogosultságok érvényesítése (= közösségi részvétel joga), versenyjogi, közbeszerzési jogi eljárások stb., amik persze bíróságok előtt folytatódhatnak (de általában nem folytatódnak).</a:t>
            </a:r>
          </a:p>
          <a:p>
            <a:r>
              <a:rPr lang="hu-HU" sz="2400" dirty="0" smtClean="0"/>
              <a:t>A klímavédelmi jogi </a:t>
            </a:r>
            <a:r>
              <a:rPr lang="hu-HU" sz="2400" u="sng" dirty="0" smtClean="0"/>
              <a:t>környezetvédelmi </a:t>
            </a:r>
            <a:r>
              <a:rPr lang="hu-HU" sz="2400" u="sng" dirty="0"/>
              <a:t>és rokonterületi </a:t>
            </a:r>
            <a:r>
              <a:rPr lang="hu-HU" sz="2400" u="sng" dirty="0" smtClean="0"/>
              <a:t>jogok</a:t>
            </a:r>
            <a:r>
              <a:rPr lang="hu-HU" sz="2400" dirty="0" smtClean="0"/>
              <a:t> lényegében bármelyik jogintézménye lehet klímajogi eljárás tárgya. A </a:t>
            </a:r>
            <a:r>
              <a:rPr lang="hu-HU" sz="2400" dirty="0"/>
              <a:t>magyarországi civil szervezetek és helyi közösségek </a:t>
            </a:r>
            <a:r>
              <a:rPr lang="hu-HU" sz="2400" dirty="0" smtClean="0"/>
              <a:t>például az </a:t>
            </a:r>
            <a:r>
              <a:rPr lang="hu-HU" sz="2400" dirty="0"/>
              <a:t>általuk gyakran és értő módon használt hatásvizsgálati jogban is nagyobb figyelmet </a:t>
            </a:r>
            <a:r>
              <a:rPr lang="hu-HU" sz="2400" dirty="0" smtClean="0"/>
              <a:t>kellene hogy fordítsanak </a:t>
            </a:r>
            <a:r>
              <a:rPr lang="hu-HU" sz="2400" dirty="0"/>
              <a:t>az egyes tervezett projektek klíma szempontú szűrésére, javítására. Ahogy látni fogjuk, a hatásvizsgálaton kívül </a:t>
            </a:r>
            <a:r>
              <a:rPr lang="hu-HU" sz="2400" dirty="0" smtClean="0"/>
              <a:t>még számos más </a:t>
            </a:r>
            <a:r>
              <a:rPr lang="hu-HU" sz="2400" dirty="0"/>
              <a:t>egyedi </a:t>
            </a:r>
            <a:r>
              <a:rPr lang="hu-HU" sz="2400" dirty="0" smtClean="0"/>
              <a:t>ügyben</a:t>
            </a:r>
            <a:r>
              <a:rPr lang="hu-HU" sz="2400" dirty="0"/>
              <a:t>, helyi </a:t>
            </a:r>
            <a:r>
              <a:rPr lang="hu-HU" sz="2400" dirty="0" smtClean="0"/>
              <a:t>konfliktusban </a:t>
            </a:r>
            <a:r>
              <a:rPr lang="hu-HU" sz="2400" dirty="0"/>
              <a:t>is </a:t>
            </a:r>
            <a:r>
              <a:rPr lang="hu-HU" sz="2400" dirty="0" smtClean="0"/>
              <a:t>lehetséges és szükséges volna a klímavédelmi szempontok </a:t>
            </a:r>
            <a:r>
              <a:rPr lang="hu-HU" sz="2400" dirty="0"/>
              <a:t>felvetése.</a:t>
            </a:r>
          </a:p>
        </p:txBody>
      </p:sp>
    </p:spTree>
    <p:extLst>
      <p:ext uri="{BB962C8B-B14F-4D97-AF65-F5344CB8AC3E}">
        <p14:creationId xmlns:p14="http://schemas.microsoft.com/office/powerpoint/2010/main" val="145802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4567" y="1"/>
            <a:ext cx="11920451" cy="692329"/>
          </a:xfrm>
        </p:spPr>
        <p:txBody>
          <a:bodyPr>
            <a:normAutofit fontScale="90000"/>
          </a:bodyPr>
          <a:lstStyle/>
          <a:p>
            <a:r>
              <a:rPr lang="hu-HU" dirty="0" smtClean="0"/>
              <a:t>Klímaperek globálisan</a:t>
            </a:r>
            <a:endParaRPr lang="hu-HU" dirty="0"/>
          </a:p>
        </p:txBody>
      </p:sp>
      <p:sp>
        <p:nvSpPr>
          <p:cNvPr id="3" name="Tartalom helye 2"/>
          <p:cNvSpPr>
            <a:spLocks noGrp="1"/>
          </p:cNvSpPr>
          <p:nvPr>
            <p:ph idx="1"/>
          </p:nvPr>
        </p:nvSpPr>
        <p:spPr>
          <a:xfrm>
            <a:off x="0" y="692330"/>
            <a:ext cx="12192000" cy="6165669"/>
          </a:xfrm>
        </p:spPr>
        <p:txBody>
          <a:bodyPr>
            <a:noAutofit/>
          </a:bodyPr>
          <a:lstStyle/>
          <a:p>
            <a:pPr marL="0" indent="0">
              <a:buNone/>
            </a:pPr>
            <a:r>
              <a:rPr lang="hu-HU" sz="1850" dirty="0"/>
              <a:t>(i) A klímavédelmet szolgáló </a:t>
            </a:r>
            <a:r>
              <a:rPr lang="hu-HU" sz="1850" u="sng" dirty="0"/>
              <a:t>jogalkotás</a:t>
            </a:r>
            <a:r>
              <a:rPr lang="hu-HU" sz="1850" dirty="0"/>
              <a:t> kiépítése, továbbfejlesztése, akár közvetlenül vagy az energia szektor jogszabályaiban, illetőleg minden olyan jogszabályban, ami a természeti erőforrások védelmére és felhasználására vonatkozik (pl. a fosszilis erőforrások felszínre hozatalának korlátozása).</a:t>
            </a:r>
          </a:p>
          <a:p>
            <a:pPr marL="0" indent="0">
              <a:buNone/>
            </a:pPr>
            <a:r>
              <a:rPr lang="hu-HU" sz="1850" dirty="0"/>
              <a:t>(ii) Jogalkalmazók, állami szervek kötelezése arra, hogy az intézkedéseikben a jelenleginél hatékonyabban </a:t>
            </a:r>
            <a:r>
              <a:rPr lang="hu-HU" sz="1850" i="1" dirty="0"/>
              <a:t>érvényesítsék</a:t>
            </a:r>
            <a:r>
              <a:rPr lang="hu-HU" sz="1850" dirty="0"/>
              <a:t> a klímavédelmi szempontokat, ide értve a klímahatásokhoz történő alkalmazkodás jobb megszervezését is. Az ilyen pereket speciális klímavédelmi jogszabályok alapján indítják, de felhasználhatják a környezetvédelmi jog más területeit is (elsősorban a környezeti hatásvizsgálatot, de külön levegőtisztaság védelmi, hulladékgazdálkodási és természetvédelmi jogszabályokat) és az ún. rokonterületeket, leginkább az energiajogot, sőt megfogalmaznak </a:t>
            </a:r>
            <a:r>
              <a:rPr lang="hu-HU" sz="1850" dirty="0" err="1"/>
              <a:t>kereseteket</a:t>
            </a:r>
            <a:r>
              <a:rPr lang="hu-HU" sz="1850" dirty="0"/>
              <a:t> bányászati, közlekedési jogi alapon, az építési jogban (pl. épületszigetelés) és más jogterületek igénybevételével is. Másodlagosan pedig hivatkozni szoktak nemzetközi klímajogi egyezményekre (Kiotói Jegyzőkönyv, Párizsi Megállapodás), illetőleg az Európai Unió klímajogára is.</a:t>
            </a:r>
          </a:p>
          <a:p>
            <a:pPr marL="0" indent="0">
              <a:buNone/>
            </a:pPr>
            <a:r>
              <a:rPr lang="hu-HU" sz="1850" dirty="0"/>
              <a:t>(iii) Összefüggések kiépítése, megerősítése a nemzetközi </a:t>
            </a:r>
            <a:r>
              <a:rPr lang="hu-HU" sz="1850" u="sng" dirty="0"/>
              <a:t>emberi jogok</a:t>
            </a:r>
            <a:r>
              <a:rPr lang="hu-HU" sz="1850" dirty="0"/>
              <a:t>, a nemzeti alkotmányokban meghatározott </a:t>
            </a:r>
            <a:r>
              <a:rPr lang="hu-HU" sz="1850" i="1" dirty="0"/>
              <a:t>állampolgári jogok</a:t>
            </a:r>
            <a:r>
              <a:rPr lang="hu-HU" sz="1850" dirty="0"/>
              <a:t> és az azok védelmére vonatkozó állami kötelezettségek, illetőleg a klímavédelem között. Az élethez, méltósághoz, egészséghez, egészséges környezethez, lakhatáshoz stb. való jogok mellett a nők jogai és a gazdasági, etnikai kisebbségek jogai is gyakran szerepelnek az ilyen perekben. Ebben a vonatkozásban nagy jelentősége van annak, hogy az ENSZ közgyűlés 2022-ben elfogadott egy határozatot arról, hogy az egészséges környezethez való jog alapvető emberi jog. </a:t>
            </a:r>
          </a:p>
          <a:p>
            <a:pPr marL="0" indent="0">
              <a:buNone/>
            </a:pPr>
            <a:r>
              <a:rPr lang="hu-HU" sz="1850" dirty="0"/>
              <a:t>(v) Klíma alapú </a:t>
            </a:r>
            <a:r>
              <a:rPr lang="hu-HU" sz="1850" u="sng" dirty="0"/>
              <a:t>polgári jogi igények</a:t>
            </a:r>
            <a:r>
              <a:rPr lang="hu-HU" sz="1850" dirty="0"/>
              <a:t> érvényesítése, ide értve a kártérítésen kívül a vállalati cégjogi felelősséget, sőt az ún. </a:t>
            </a:r>
            <a:r>
              <a:rPr lang="hu-HU" sz="1850" dirty="0" err="1"/>
              <a:t>zöldrefestés</a:t>
            </a:r>
            <a:r>
              <a:rPr lang="hu-HU" sz="1850" dirty="0"/>
              <a:t> (a vállalatok kötelező vagy vállalt nyilvános klíma szempontú tájékoztatási kötelezettségével való visszaéléseket) elleni fellépést is. A polgári jogi, cégjogi alapok, illetőleg a fogyasztóvédelmi jog mellett a pénzügyi jog is szerepel a jogcímek között, ugyanis ezek a perek kiterjedhetnek azokra a pénzintézetekre, amik a klíma szempontból fenntarthatatlan beruházásokat finanszírozzák. Természetesen ezek még a többi kategóriánál is bonyolultabb perek, különösen azért, mert nehéz bizonyítani, hogy egy adott cég gazdasági tevékenysége közvetlen okozati összefüggésben áll a klímaváltozással. Mégis, a többek által okozott károk esetén a kisebb mértékű, de nem elhanyagolható hozzájárulás is megalapozhatja a felelősséget</a:t>
            </a:r>
            <a:r>
              <a:rPr lang="hu-HU" sz="1850" dirty="0" smtClean="0"/>
              <a:t>.</a:t>
            </a:r>
            <a:endParaRPr lang="hu-HU" sz="1850" dirty="0"/>
          </a:p>
        </p:txBody>
      </p:sp>
    </p:spTree>
    <p:extLst>
      <p:ext uri="{BB962C8B-B14F-4D97-AF65-F5344CB8AC3E}">
        <p14:creationId xmlns:p14="http://schemas.microsoft.com/office/powerpoint/2010/main" val="13105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718456"/>
          </a:xfrm>
        </p:spPr>
        <p:txBody>
          <a:bodyPr>
            <a:normAutofit fontScale="90000"/>
          </a:bodyPr>
          <a:lstStyle/>
          <a:p>
            <a:r>
              <a:rPr lang="hu-HU" dirty="0"/>
              <a:t>További témakörök esetleges későbbi klímaperek </a:t>
            </a:r>
            <a:r>
              <a:rPr lang="hu-HU" dirty="0" smtClean="0"/>
              <a:t>számára</a:t>
            </a:r>
            <a:endParaRPr lang="hu-HU" dirty="0"/>
          </a:p>
        </p:txBody>
      </p:sp>
      <p:sp>
        <p:nvSpPr>
          <p:cNvPr id="3" name="Tartalom helye 2"/>
          <p:cNvSpPr>
            <a:spLocks noGrp="1"/>
          </p:cNvSpPr>
          <p:nvPr>
            <p:ph idx="1"/>
          </p:nvPr>
        </p:nvSpPr>
        <p:spPr>
          <a:xfrm>
            <a:off x="0" y="718457"/>
            <a:ext cx="12192000" cy="6139544"/>
          </a:xfrm>
        </p:spPr>
        <p:txBody>
          <a:bodyPr>
            <a:noAutofit/>
          </a:bodyPr>
          <a:lstStyle/>
          <a:p>
            <a:pPr marL="0" indent="0">
              <a:buNone/>
            </a:pPr>
            <a:r>
              <a:rPr lang="hu-HU" sz="2100" dirty="0"/>
              <a:t>Az ENSZ klímaper jelentése megállapítja, hogy már a meglévő, fontos témakörök közül sem kap mindegyik egyforma figyelmet, például az </a:t>
            </a:r>
            <a:r>
              <a:rPr lang="hu-HU" sz="2100" u="sng" dirty="0"/>
              <a:t>alkalmazkodás</a:t>
            </a:r>
            <a:r>
              <a:rPr lang="hu-HU" sz="2100" dirty="0"/>
              <a:t> intézkedéseinek elmaradása vagy csak formális teljesítménye miatt igen kevés per indult ezidáig. Lényegében teljes mértékben a jövő klímapereire vár azonban néhány további fontos témakör, </a:t>
            </a:r>
            <a:r>
              <a:rPr lang="hu-HU" sz="2100" dirty="0" smtClean="0"/>
              <a:t>összefüggés, amik, nem véletlenül éppen inkább az </a:t>
            </a:r>
            <a:r>
              <a:rPr lang="hu-HU" sz="2100" dirty="0" smtClean="0"/>
              <a:t>alkalmazkodással </a:t>
            </a:r>
            <a:r>
              <a:rPr lang="hu-HU" sz="2100" dirty="0" smtClean="0"/>
              <a:t>függenek össze.</a:t>
            </a:r>
          </a:p>
          <a:p>
            <a:pPr marL="0" indent="0">
              <a:buNone/>
            </a:pPr>
            <a:r>
              <a:rPr lang="hu-HU" sz="2100" dirty="0" smtClean="0"/>
              <a:t>(1) A </a:t>
            </a:r>
            <a:r>
              <a:rPr lang="hu-HU" sz="2100" dirty="0"/>
              <a:t>klímaváltozással összefüggő </a:t>
            </a:r>
            <a:r>
              <a:rPr lang="hu-HU" sz="2100" u="sng" dirty="0"/>
              <a:t>migráció</a:t>
            </a:r>
            <a:r>
              <a:rPr lang="hu-HU" sz="2100" i="1" dirty="0"/>
              <a:t> </a:t>
            </a:r>
            <a:r>
              <a:rPr lang="hu-HU" sz="2100" dirty="0"/>
              <a:t>kérdése. </a:t>
            </a:r>
            <a:endParaRPr lang="hu-HU" sz="2100" dirty="0" smtClean="0"/>
          </a:p>
          <a:p>
            <a:pPr marL="0" indent="0">
              <a:buNone/>
            </a:pPr>
            <a:r>
              <a:rPr lang="hu-HU" sz="2100" dirty="0" smtClean="0"/>
              <a:t>(</a:t>
            </a:r>
            <a:r>
              <a:rPr lang="hu-HU" sz="2100" dirty="0"/>
              <a:t>2) A klímaváltozással, elsősorban a változékonyabbra és forróbbra változott éghajlattal közvetlenül összefüggő </a:t>
            </a:r>
            <a:r>
              <a:rPr lang="hu-HU" sz="2100" u="sng" dirty="0"/>
              <a:t>hatások</a:t>
            </a:r>
            <a:r>
              <a:rPr lang="hu-HU" sz="2100" dirty="0"/>
              <a:t> (hőhullámok, villámárvizek, földcsuszamlások stb.) nem megfelelő kezelése. Ide tartozhatnak majd olyan jogesetek is, amit farmerek, termőföld tulajdonosok indíthatnak majd az államaikkal szemben a nem megfelelő vízellátás miatt</a:t>
            </a:r>
            <a:r>
              <a:rPr lang="hu-HU" sz="2100" dirty="0" smtClean="0"/>
              <a:t>. Ez a csoport tehát lényegében az alkalmazkodás kérdéskörébe </a:t>
            </a:r>
            <a:r>
              <a:rPr lang="hu-HU" sz="2100" dirty="0" smtClean="0"/>
              <a:t>tartozik</a:t>
            </a:r>
            <a:endParaRPr lang="hu-HU" sz="2100" dirty="0"/>
          </a:p>
          <a:p>
            <a:pPr marL="0" indent="0">
              <a:buNone/>
            </a:pPr>
            <a:r>
              <a:rPr lang="hu-HU" sz="2100" dirty="0"/>
              <a:t>(3) A már megszületett több mint kétezer ítélet megfelelő </a:t>
            </a:r>
            <a:r>
              <a:rPr lang="hu-HU" sz="2100" u="sng" dirty="0"/>
              <a:t>végrehajtása</a:t>
            </a:r>
            <a:r>
              <a:rPr lang="hu-HU" sz="2100" dirty="0"/>
              <a:t>. Inkább előbb, mint utóbb, számon kell kérni a klímapereket elvesztett kormányokon és multinacionális cégeken azt, hogy milyen intézkedéseket hoztak, például megállították-e az erdőirtásokat, gondoskodtak-e a kisebb településeken vagy akár a nagyvárosok szegények lakta, elhanyagolt kerületeiben arról, hogy a hőhullámok idején senki se maradjon megfelelő ellátás (hűtési lehetőség, elegendő ivóvíz) nélkül.</a:t>
            </a:r>
          </a:p>
          <a:p>
            <a:pPr marL="0" indent="0">
              <a:buNone/>
            </a:pPr>
            <a:r>
              <a:rPr lang="hu-HU" sz="2100" dirty="0"/>
              <a:t>(4) A klímavédelmi intézkedések és az azokat szorgalmazó </a:t>
            </a:r>
            <a:r>
              <a:rPr lang="hu-HU" sz="2100" u="sng" dirty="0"/>
              <a:t>aktivisták </a:t>
            </a:r>
            <a:r>
              <a:rPr lang="hu-HU" sz="2100" u="sng" dirty="0" smtClean="0"/>
              <a:t>védelme</a:t>
            </a:r>
            <a:r>
              <a:rPr lang="hu-HU" sz="2100" dirty="0"/>
              <a:t>. A környezetszennyező nagyvállalatok visszatámadnak: számon kérik a kormányoktól a klímakárosító működésük zavartalan folytatását, különböző nemzetközi kereskedelmi jogi és nemzeti szintű alkotmányos paragrafusok (vállalkozáshoz való jog, tulajdonjog stb.) alapján, vagy éppen súlyos kártérítési, esetleg büntető eljárásokat kezdeményeznek a velük szemben fellépő lakossági csoportok vagy civil szervezetek ellen</a:t>
            </a:r>
            <a:r>
              <a:rPr lang="hu-HU" sz="2100" dirty="0" smtClean="0"/>
              <a:t>.</a:t>
            </a:r>
            <a:endParaRPr lang="hu-HU" sz="2100" dirty="0"/>
          </a:p>
        </p:txBody>
      </p:sp>
    </p:spTree>
    <p:extLst>
      <p:ext uri="{BB962C8B-B14F-4D97-AF65-F5344CB8AC3E}">
        <p14:creationId xmlns:p14="http://schemas.microsoft.com/office/powerpoint/2010/main" val="106735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16131" y="1"/>
            <a:ext cx="11754196" cy="756457"/>
          </a:xfrm>
        </p:spPr>
        <p:txBody>
          <a:bodyPr/>
          <a:lstStyle/>
          <a:p>
            <a:r>
              <a:rPr lang="hu-HU" dirty="0"/>
              <a:t>A magyar klímajog </a:t>
            </a:r>
            <a:r>
              <a:rPr lang="hu-HU" dirty="0" smtClean="0"/>
              <a:t>áttekintése - Alaptörvény</a:t>
            </a:r>
            <a:endParaRPr lang="hu-HU" dirty="0"/>
          </a:p>
        </p:txBody>
      </p:sp>
      <p:sp>
        <p:nvSpPr>
          <p:cNvPr id="3" name="Tartalom helye 2"/>
          <p:cNvSpPr>
            <a:spLocks noGrp="1"/>
          </p:cNvSpPr>
          <p:nvPr>
            <p:ph idx="1"/>
          </p:nvPr>
        </p:nvSpPr>
        <p:spPr>
          <a:xfrm>
            <a:off x="0" y="814647"/>
            <a:ext cx="12192000" cy="6043353"/>
          </a:xfrm>
        </p:spPr>
        <p:txBody>
          <a:bodyPr>
            <a:normAutofit fontScale="85000" lnSpcReduction="20000"/>
          </a:bodyPr>
          <a:lstStyle/>
          <a:p>
            <a:r>
              <a:rPr lang="hu-HU" dirty="0"/>
              <a:t>Az Alaptörvény </a:t>
            </a:r>
            <a:r>
              <a:rPr lang="hu-HU" dirty="0" smtClean="0"/>
              <a:t>preambulumának is felfogható Nemzeti </a:t>
            </a:r>
            <a:r>
              <a:rPr lang="hu-HU" dirty="0"/>
              <a:t>Hitvallás, 8. felhívása szerint: „(…) Felelősséget viselünk utódainkért, ezért anyagi, szellemi és természeti erőforrásaink gondos használatával védelmezzük az utánunk jövő nemzedékek életfeltételeit.” </a:t>
            </a:r>
          </a:p>
          <a:p>
            <a:r>
              <a:rPr lang="hu-HU" dirty="0" smtClean="0"/>
              <a:t>A preambulummal összhangban a jövő nemzedékek jogai: a </a:t>
            </a:r>
            <a:r>
              <a:rPr lang="hu-HU" dirty="0"/>
              <a:t>magyar alkotmánybíráskodás első, méltán világhíres generációjából idősebb Zlinszky János és Kilényi Géza alkotmánybírók szövegezték meg a legfontosabb állampolgári jogokra és állami felelősségvállalásra vonatkozó Alapvetés P. cikkét: „A természeti erőforrások, különösen a termőföld, az erdők és a vízkészlet, a biológiai sokféleség, különösen a honos növény- és állatfajok, valamint a kulturális értékek a nemzet közös örökségét képezik, amelynek védelme, fenntartása és a jövő nemzedékek számára való megőrzése </a:t>
            </a:r>
            <a:r>
              <a:rPr lang="hu-HU" u="sng" dirty="0"/>
              <a:t>az állam és mindenki kötelessége</a:t>
            </a:r>
            <a:r>
              <a:rPr lang="hu-HU" dirty="0" smtClean="0"/>
              <a:t>.” </a:t>
            </a:r>
          </a:p>
          <a:p>
            <a:r>
              <a:rPr lang="hu-HU" dirty="0"/>
              <a:t>A</a:t>
            </a:r>
            <a:r>
              <a:rPr lang="hu-HU" dirty="0" smtClean="0"/>
              <a:t>z </a:t>
            </a:r>
            <a:r>
              <a:rPr lang="hu-HU" u="sng" dirty="0"/>
              <a:t>egészséghez való jog</a:t>
            </a:r>
            <a:r>
              <a:rPr lang="hu-HU" dirty="0"/>
              <a:t>, aminek védelme kiterjed a testi és lelki egészségre, sőt a genetikailag módosított élőlényektől mentes mezőgazdaságra, az egészséges élelmiszerekhez,  a megfelelő ivóvízhez való hozzáférésre és általában a környezet védelmének </a:t>
            </a:r>
            <a:r>
              <a:rPr lang="hu-HU" dirty="0" smtClean="0"/>
              <a:t>biztosítására (Alapjogok, XX. Cikk). Míg a környezeti jogoknál vitatott, az egészséghez való jog egyértelműen </a:t>
            </a:r>
            <a:r>
              <a:rPr lang="hu-HU" dirty="0"/>
              <a:t>állampolgári jog (és nem csak állami feladat vagy célkitűzés</a:t>
            </a:r>
            <a:r>
              <a:rPr lang="hu-HU" dirty="0" smtClean="0"/>
              <a:t>).</a:t>
            </a:r>
            <a:endParaRPr lang="hu-HU" dirty="0" smtClean="0"/>
          </a:p>
          <a:p>
            <a:r>
              <a:rPr lang="hu-HU" dirty="0" smtClean="0"/>
              <a:t>A </a:t>
            </a:r>
            <a:r>
              <a:rPr lang="hu-HU" dirty="0"/>
              <a:t>környezetvédelem alapvetően </a:t>
            </a:r>
            <a:r>
              <a:rPr lang="hu-HU" u="sng" dirty="0"/>
              <a:t>nemzetközi</a:t>
            </a:r>
            <a:r>
              <a:rPr lang="hu-HU" dirty="0"/>
              <a:t> </a:t>
            </a:r>
            <a:r>
              <a:rPr lang="hu-HU" dirty="0" smtClean="0"/>
              <a:t>jellegéből fakadó rendelkezés: </a:t>
            </a:r>
            <a:r>
              <a:rPr lang="hu-HU" dirty="0"/>
              <a:t>„Magyarország a béke és a biztonság megteremtése és megőrzése, valamint az emberiség fenntartható fejlődése érdekében együttműködésre törekszik a világ valamennyi népével és országával.” </a:t>
            </a:r>
            <a:r>
              <a:rPr lang="hu-HU" dirty="0" smtClean="0"/>
              <a:t>(Q cikk (1) bekezdés). Ennek </a:t>
            </a:r>
            <a:r>
              <a:rPr lang="hu-HU" dirty="0"/>
              <a:t>megfelelően például Magyarország közvetlenül az Alaptörvény elfogadása után meghatározó szerepet vállalt az ENSZ 2030-ig kijelölt Fenntartható Fejlődés Célkitűzései (SDG-k) megszövegezésében</a:t>
            </a:r>
            <a:r>
              <a:rPr lang="hu-HU" dirty="0" smtClean="0"/>
              <a:t>.</a:t>
            </a:r>
            <a:endParaRPr lang="hu-HU" dirty="0"/>
          </a:p>
        </p:txBody>
      </p:sp>
    </p:spTree>
    <p:extLst>
      <p:ext uri="{BB962C8B-B14F-4D97-AF65-F5344CB8AC3E}">
        <p14:creationId xmlns:p14="http://schemas.microsoft.com/office/powerpoint/2010/main" val="230836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989214"/>
          </a:xfrm>
        </p:spPr>
        <p:txBody>
          <a:bodyPr/>
          <a:lstStyle/>
          <a:p>
            <a:r>
              <a:rPr lang="hu-HU" dirty="0" smtClean="0"/>
              <a:t>A szűkebb értelemben vett klímajog</a:t>
            </a:r>
            <a:endParaRPr lang="hu-HU" dirty="0"/>
          </a:p>
        </p:txBody>
      </p:sp>
      <p:sp>
        <p:nvSpPr>
          <p:cNvPr id="3" name="Tartalom helye 2"/>
          <p:cNvSpPr>
            <a:spLocks noGrp="1"/>
          </p:cNvSpPr>
          <p:nvPr>
            <p:ph idx="1"/>
          </p:nvPr>
        </p:nvSpPr>
        <p:spPr>
          <a:xfrm>
            <a:off x="0" y="1105594"/>
            <a:ext cx="12111644" cy="5752406"/>
          </a:xfrm>
        </p:spPr>
        <p:txBody>
          <a:bodyPr>
            <a:normAutofit fontScale="92500" lnSpcReduction="10000"/>
          </a:bodyPr>
          <a:lstStyle/>
          <a:p>
            <a:r>
              <a:rPr lang="hu-HU" dirty="0"/>
              <a:t>Klímajogunk vezető darabja a </a:t>
            </a:r>
            <a:r>
              <a:rPr lang="hu-HU" u="sng" dirty="0" smtClean="0"/>
              <a:t>Klímatörvény</a:t>
            </a:r>
            <a:r>
              <a:rPr lang="hu-HU" dirty="0" smtClean="0"/>
              <a:t> (2020. évi XLIV. tv. a klímavédelemről), </a:t>
            </a:r>
            <a:r>
              <a:rPr lang="hu-HU" dirty="0"/>
              <a:t>akkor is, ha ambícióban, konkrét vállalásokban jócskán elmarad a korábbi tervezetektől. </a:t>
            </a:r>
            <a:endParaRPr lang="hu-HU" dirty="0" smtClean="0"/>
          </a:p>
          <a:p>
            <a:r>
              <a:rPr lang="hu-HU" dirty="0" smtClean="0"/>
              <a:t>Tekintettel </a:t>
            </a:r>
            <a:r>
              <a:rPr lang="hu-HU" dirty="0"/>
              <a:t>a környezetvédelem és különösen a klímavédelem nemzetközi jellegére, a fontos klímajogi források Magyarországon az ENSZ Éghajlatváltozási Keretegyezménye és annak </a:t>
            </a:r>
            <a:r>
              <a:rPr lang="hu-HU" u="sng" dirty="0"/>
              <a:t>Kiotói Jegyzőkönyve végrehajtási</a:t>
            </a:r>
            <a:r>
              <a:rPr lang="hu-HU" dirty="0"/>
              <a:t> keretrendszeréről szóló törvény, valamint az üvegházhatású gázok </a:t>
            </a:r>
            <a:r>
              <a:rPr lang="hu-HU" u="sng" dirty="0"/>
              <a:t>Európai Unióban alkalmazott </a:t>
            </a:r>
            <a:r>
              <a:rPr lang="hu-HU" u="sng" dirty="0" smtClean="0"/>
              <a:t>kvóta kereskedelmi </a:t>
            </a:r>
            <a:r>
              <a:rPr lang="hu-HU" dirty="0"/>
              <a:t>rendszerében való magyar részvételről szóló </a:t>
            </a:r>
            <a:r>
              <a:rPr lang="hu-HU" dirty="0" smtClean="0"/>
              <a:t>törvény (2007. évi LX. tv. </a:t>
            </a:r>
            <a:r>
              <a:rPr lang="hu-HU" dirty="0"/>
              <a:t>é</a:t>
            </a:r>
            <a:r>
              <a:rPr lang="hu-HU" dirty="0" smtClean="0"/>
              <a:t>s 2012. évi tv.). </a:t>
            </a:r>
            <a:r>
              <a:rPr lang="hu-HU" dirty="0"/>
              <a:t>Ez a két jogszabály a kibocsátási jogok kereskedelmét két különálló rendszerben szabályozza, amivel tovább bonyolítja amúgy is eléggé áttekinthetetlen rendszerüket. Holott erősen rászolgálnának a független, szakmai és civil kontrolra, különösen a befolyt összegek címkézett, klímacélokkal szorosan összefüggő voltát illetően. </a:t>
            </a:r>
            <a:r>
              <a:rPr lang="hu-HU" dirty="0" err="1" smtClean="0"/>
              <a:t>Gerd</a:t>
            </a:r>
            <a:r>
              <a:rPr lang="hu-HU" dirty="0" smtClean="0"/>
              <a:t> Winter kritikája: az európai céges logikával szemben </a:t>
            </a:r>
            <a:r>
              <a:rPr lang="hu-HU" dirty="0" smtClean="0"/>
              <a:t>áll: „ha vagyoni értékű jogod van, </a:t>
            </a:r>
            <a:r>
              <a:rPr lang="hu-HU" dirty="0" err="1" smtClean="0"/>
              <a:t>költsd</a:t>
            </a:r>
            <a:r>
              <a:rPr lang="hu-HU" dirty="0" smtClean="0"/>
              <a:t> el!”.</a:t>
            </a:r>
            <a:endParaRPr lang="hu-HU" dirty="0" smtClean="0"/>
          </a:p>
          <a:p>
            <a:r>
              <a:rPr lang="hu-HU" dirty="0" smtClean="0"/>
              <a:t>Technikai </a:t>
            </a:r>
            <a:r>
              <a:rPr lang="hu-HU" dirty="0"/>
              <a:t>oldalról az általános klímajoghoz tartozik még a </a:t>
            </a:r>
            <a:r>
              <a:rPr lang="hu-HU" u="sng" dirty="0"/>
              <a:t>Nemzeti Alkalmazkodási Térinformatikai Rendszer</a:t>
            </a:r>
            <a:r>
              <a:rPr lang="hu-HU" dirty="0"/>
              <a:t> működésének részletes szabályairól szóló </a:t>
            </a:r>
            <a:r>
              <a:rPr lang="hu-HU" dirty="0" smtClean="0"/>
              <a:t>kormányrendelet (94/2014. (III. 21.) Korm. r.), </a:t>
            </a:r>
            <a:r>
              <a:rPr lang="hu-HU" dirty="0"/>
              <a:t>ami egyrészt erősíti a minden jogrendszerben mostohán kezelt alkalmazkodási szabályrendszert, másrészt pedig szilárd informatikai hátteret igyekszik biztosítani a klímavédelem számára</a:t>
            </a:r>
            <a:r>
              <a:rPr lang="hu-HU" dirty="0" smtClean="0"/>
              <a:t>.</a:t>
            </a:r>
            <a:endParaRPr lang="hu-HU" dirty="0"/>
          </a:p>
        </p:txBody>
      </p:sp>
    </p:spTree>
    <p:extLst>
      <p:ext uri="{BB962C8B-B14F-4D97-AF65-F5344CB8AC3E}">
        <p14:creationId xmlns:p14="http://schemas.microsoft.com/office/powerpoint/2010/main" val="342507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831272"/>
          </a:xfrm>
        </p:spPr>
        <p:txBody>
          <a:bodyPr>
            <a:normAutofit fontScale="90000"/>
          </a:bodyPr>
          <a:lstStyle/>
          <a:p>
            <a:r>
              <a:rPr lang="hu-HU" dirty="0" smtClean="0"/>
              <a:t>Klímavédelem a környezetvédelmi jog általános részében</a:t>
            </a:r>
            <a:endParaRPr lang="hu-HU" dirty="0"/>
          </a:p>
        </p:txBody>
      </p:sp>
      <p:sp>
        <p:nvSpPr>
          <p:cNvPr id="3" name="Tartalom helye 2"/>
          <p:cNvSpPr>
            <a:spLocks noGrp="1"/>
          </p:cNvSpPr>
          <p:nvPr>
            <p:ph idx="1"/>
          </p:nvPr>
        </p:nvSpPr>
        <p:spPr>
          <a:xfrm>
            <a:off x="0" y="831273"/>
            <a:ext cx="12192000" cy="6026727"/>
          </a:xfrm>
        </p:spPr>
        <p:txBody>
          <a:bodyPr>
            <a:normAutofit fontScale="77500" lnSpcReduction="20000"/>
          </a:bodyPr>
          <a:lstStyle/>
          <a:p>
            <a:r>
              <a:rPr lang="hu-HU" dirty="0"/>
              <a:t>A </a:t>
            </a:r>
            <a:r>
              <a:rPr lang="hu-HU" u="sng" dirty="0" smtClean="0"/>
              <a:t>Környezetvédelmi </a:t>
            </a:r>
            <a:r>
              <a:rPr lang="hu-HU" u="sng" dirty="0"/>
              <a:t>törvény</a:t>
            </a:r>
            <a:r>
              <a:rPr lang="hu-HU" dirty="0"/>
              <a:t> </a:t>
            </a:r>
            <a:r>
              <a:rPr lang="hu-HU" dirty="0" smtClean="0"/>
              <a:t>(1995. évi LIII. </a:t>
            </a:r>
            <a:r>
              <a:rPr lang="hu-HU" dirty="0"/>
              <a:t>t</a:t>
            </a:r>
            <a:r>
              <a:rPr lang="hu-HU" dirty="0" smtClean="0"/>
              <a:t>v.) a </a:t>
            </a:r>
            <a:r>
              <a:rPr lang="hu-HU" dirty="0"/>
              <a:t>hazai környezetvédelmi jog alapvető dokumentuma, azonban ágazati, összefoglaló kódexként inkább az alapelvekre és nagyobb strukturális kérdésekre összpontosít, kevés tételes jogi rendelkezést </a:t>
            </a:r>
            <a:r>
              <a:rPr lang="hu-HU" dirty="0" smtClean="0"/>
              <a:t>alkalmaz, a klímajog alapvetése viszont </a:t>
            </a:r>
            <a:r>
              <a:rPr lang="hu-HU" dirty="0" err="1" smtClean="0"/>
              <a:t>szembetűnően</a:t>
            </a:r>
            <a:r>
              <a:rPr lang="hu-HU" dirty="0" smtClean="0"/>
              <a:t> hiányzik belőle mind a mai napig (a levegőtisztaságvédelmi részben van egy inadekvát említés). </a:t>
            </a:r>
          </a:p>
          <a:p>
            <a:r>
              <a:rPr lang="hu-HU" dirty="0" smtClean="0"/>
              <a:t>A </a:t>
            </a:r>
            <a:r>
              <a:rPr lang="hu-HU" dirty="0"/>
              <a:t>magyar </a:t>
            </a:r>
            <a:r>
              <a:rPr lang="hu-HU" u="sng" dirty="0"/>
              <a:t>hatásvizsgálati jog</a:t>
            </a:r>
            <a:r>
              <a:rPr lang="hu-HU" dirty="0"/>
              <a:t> előírja a klímaszempontok vizsgálatát a beruházó által készítendő környezeti hatástanulmányban és a hatóságok és a többi résztvevő (önkormányzatok, civilek stb.) által lefolytatott hatásvizsgálati eljárás során. Hasonlóképpen részletes szabályok találhatók </a:t>
            </a:r>
            <a:r>
              <a:rPr lang="hu-HU" dirty="0" smtClean="0"/>
              <a:t>a stratégiai </a:t>
            </a:r>
            <a:r>
              <a:rPr lang="hu-HU" dirty="0"/>
              <a:t>környezeti vizsgálati jogszabályokban. A környezeti hatástanulmány általános tartalmi követelményei, azon belül pedig a hatásfolyamatok és a hatásterületek leírása tartalmi követelményei között, illetőleg a tevékenységnek a leírásában </a:t>
            </a:r>
            <a:r>
              <a:rPr lang="hu-HU" dirty="0" smtClean="0"/>
              <a:t>mindenhol </a:t>
            </a:r>
            <a:r>
              <a:rPr lang="hu-HU" dirty="0"/>
              <a:t>egyaránt vizsgálnak a klímahatások mérséklésére irányuló, illetőleg </a:t>
            </a:r>
            <a:r>
              <a:rPr lang="hu-HU" dirty="0" err="1"/>
              <a:t>rezlíliencia</a:t>
            </a:r>
            <a:r>
              <a:rPr lang="hu-HU" dirty="0"/>
              <a:t> szempontokat is</a:t>
            </a:r>
            <a:r>
              <a:rPr lang="hu-HU" dirty="0" smtClean="0"/>
              <a:t>.</a:t>
            </a:r>
          </a:p>
          <a:p>
            <a:r>
              <a:rPr lang="hu-HU" dirty="0"/>
              <a:t>Az </a:t>
            </a:r>
            <a:r>
              <a:rPr lang="hu-HU" u="sng" dirty="0" err="1"/>
              <a:t>Aarhusi</a:t>
            </a:r>
            <a:r>
              <a:rPr lang="hu-HU" u="sng" dirty="0"/>
              <a:t> Egyezmény</a:t>
            </a:r>
            <a:r>
              <a:rPr lang="hu-HU" dirty="0"/>
              <a:t> rendszerét az információs, beleszólási és jogorvoslati jogokkal más helyen már bőségesen </a:t>
            </a:r>
            <a:r>
              <a:rPr lang="hu-HU" dirty="0" smtClean="0"/>
              <a:t>tárgyaltuk. </a:t>
            </a:r>
            <a:r>
              <a:rPr lang="hu-HU" dirty="0"/>
              <a:t>A klímajogban ezen felül speciális információhoz jutási feltételeket találunk, illetőleg a beleszólási jog erős lehetősége speciális szabályokkal biztosított. A Helyreállítási és </a:t>
            </a:r>
            <a:r>
              <a:rPr lang="hu-HU" dirty="0" err="1" smtClean="0"/>
              <a:t>Rezílienciaépítési</a:t>
            </a:r>
            <a:r>
              <a:rPr lang="hu-HU" dirty="0" smtClean="0"/>
              <a:t> </a:t>
            </a:r>
            <a:r>
              <a:rPr lang="hu-HU" dirty="0"/>
              <a:t>Eszköz létrehozásáról szóló, 2021-es kormányrendelet, speciális </a:t>
            </a:r>
            <a:r>
              <a:rPr lang="hu-HU" i="1" dirty="0"/>
              <a:t>társadalmi konzultációk </a:t>
            </a:r>
            <a:r>
              <a:rPr lang="hu-HU" dirty="0"/>
              <a:t>megtartásáról rendelkezik. Az erre szolgáló Monitoring Bizottságba a nemzeti hatóság vezetője felkérésére szavazati joggal bíró tagot delegálnak egyebek között</a:t>
            </a:r>
            <a:r>
              <a:rPr lang="hu-HU" i="1" dirty="0"/>
              <a:t> </a:t>
            </a:r>
            <a:r>
              <a:rPr lang="hu-HU" dirty="0"/>
              <a:t>a klímabarát települések szövetsége, a gazdasági és szakmai érdekképviseletek,</a:t>
            </a:r>
            <a:r>
              <a:rPr lang="hu-HU" i="1" dirty="0"/>
              <a:t> </a:t>
            </a:r>
            <a:r>
              <a:rPr lang="hu-HU" dirty="0"/>
              <a:t>a szociális partnerek, illetőleg a civil és nem-kormányzati szervezetek (különösen a környezetvédelem, </a:t>
            </a:r>
            <a:r>
              <a:rPr lang="hu-HU" i="1" dirty="0"/>
              <a:t>klíma</a:t>
            </a:r>
            <a:r>
              <a:rPr lang="hu-HU" dirty="0"/>
              <a:t>, energia, fenntartható fejlődés, az esélyegyenlőség, az egyenlő bánásmód, valamint a diszkrimináció-mentesség területéről). Ami a </a:t>
            </a:r>
            <a:r>
              <a:rPr lang="hu-HU" u="sng" dirty="0"/>
              <a:t>részvételre képesítést</a:t>
            </a:r>
            <a:r>
              <a:rPr lang="hu-HU" dirty="0"/>
              <a:t> illeti, azaz az arra vonatkozó tervszerű állami programokat, amik elősegítik, hogy a rendelkezésre álló közösségi részvételi lehetőségeket az érintettek képesek és hajlandók legyenek hatékonyan felhasználni, egyedül a Nemzeti Alaptanterv számos klímavédelmi ismeretanyagát és készségét tudjuk említeni</a:t>
            </a:r>
            <a:r>
              <a:rPr lang="hu-HU" dirty="0" smtClean="0"/>
              <a:t>. </a:t>
            </a:r>
            <a:endParaRPr lang="hu-HU" dirty="0"/>
          </a:p>
          <a:p>
            <a:endParaRPr lang="hu-HU" dirty="0"/>
          </a:p>
        </p:txBody>
      </p:sp>
    </p:spTree>
    <p:extLst>
      <p:ext uri="{BB962C8B-B14F-4D97-AF65-F5344CB8AC3E}">
        <p14:creationId xmlns:p14="http://schemas.microsoft.com/office/powerpoint/2010/main" val="272122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757645"/>
          </a:xfrm>
        </p:spPr>
        <p:txBody>
          <a:bodyPr>
            <a:normAutofit fontScale="90000"/>
          </a:bodyPr>
          <a:lstStyle/>
          <a:p>
            <a:r>
              <a:rPr lang="hu-HU" dirty="0" smtClean="0"/>
              <a:t>Klímavédelem a környezetvédelmi jog különös részében</a:t>
            </a:r>
            <a:endParaRPr lang="hu-HU" dirty="0"/>
          </a:p>
        </p:txBody>
      </p:sp>
      <p:sp>
        <p:nvSpPr>
          <p:cNvPr id="3" name="Tartalom helye 2"/>
          <p:cNvSpPr>
            <a:spLocks noGrp="1"/>
          </p:cNvSpPr>
          <p:nvPr>
            <p:ph idx="1"/>
          </p:nvPr>
        </p:nvSpPr>
        <p:spPr>
          <a:xfrm>
            <a:off x="1" y="757647"/>
            <a:ext cx="12192000" cy="6100354"/>
          </a:xfrm>
        </p:spPr>
        <p:txBody>
          <a:bodyPr>
            <a:noAutofit/>
          </a:bodyPr>
          <a:lstStyle/>
          <a:p>
            <a:r>
              <a:rPr lang="hu-HU" sz="2300" u="sng" dirty="0"/>
              <a:t>Levegőtisztaság </a:t>
            </a:r>
            <a:r>
              <a:rPr lang="hu-HU" sz="2300" u="sng" dirty="0" smtClean="0"/>
              <a:t>védelem</a:t>
            </a:r>
            <a:r>
              <a:rPr lang="hu-HU" sz="2300" dirty="0" smtClean="0"/>
              <a:t>: kevés </a:t>
            </a:r>
            <a:r>
              <a:rPr lang="hu-HU" sz="2300" dirty="0"/>
              <a:t>konkrét </a:t>
            </a:r>
            <a:r>
              <a:rPr lang="hu-HU" sz="2300" dirty="0" smtClean="0"/>
              <a:t>klímavédelmi szabályt </a:t>
            </a:r>
            <a:r>
              <a:rPr lang="hu-HU" sz="2300" dirty="0"/>
              <a:t>találunk, </a:t>
            </a:r>
            <a:r>
              <a:rPr lang="hu-HU" sz="2300" dirty="0" smtClean="0"/>
              <a:t>említhetjük az </a:t>
            </a:r>
            <a:r>
              <a:rPr lang="hu-HU" sz="2300" dirty="0"/>
              <a:t>Országos Meteorológiai Szolgálat hatáskörére </a:t>
            </a:r>
            <a:r>
              <a:rPr lang="hu-HU" sz="2300" dirty="0" smtClean="0"/>
              <a:t>vonatkozó </a:t>
            </a:r>
            <a:r>
              <a:rPr lang="hu-HU" sz="2300" dirty="0" smtClean="0"/>
              <a:t>szabályokat </a:t>
            </a:r>
            <a:r>
              <a:rPr lang="hu-HU" sz="2300" dirty="0" smtClean="0"/>
              <a:t>az </a:t>
            </a:r>
            <a:r>
              <a:rPr lang="hu-HU" sz="2300" dirty="0"/>
              <a:t>üvegházhatású gázok kibocsátásával kapcsolatos adatok összegyűjtésében, valamint az éghajlatváltozással kapcsolatos országos jelentés elkészítésében és az EU Bizottság számára való elküldésében. Ennek jelentőségét ugyanakkor nem szabad lebecsülni, hiszen erre épül az országos légszennyezőanyag kibocsátás-előrejelzés, illetőleg az Országos Levegőterhelés-csökkentési Program</a:t>
            </a:r>
            <a:r>
              <a:rPr lang="hu-HU" sz="2300" dirty="0" smtClean="0"/>
              <a:t>.</a:t>
            </a:r>
            <a:endParaRPr lang="hu-HU" sz="2300" dirty="0"/>
          </a:p>
          <a:p>
            <a:r>
              <a:rPr lang="hu-HU" sz="2300" u="sng" dirty="0" smtClean="0"/>
              <a:t>Természetvédelem</a:t>
            </a:r>
            <a:r>
              <a:rPr lang="hu-HU" sz="2300" dirty="0" smtClean="0"/>
              <a:t>: megállapíthatjuk</a:t>
            </a:r>
            <a:r>
              <a:rPr lang="hu-HU" sz="2300" dirty="0"/>
              <a:t>, hogy bár logikus és szükséges is lenne, jelenleg még sem a Természetvédelmi törvényben, sem a </a:t>
            </a:r>
            <a:r>
              <a:rPr lang="hu-HU" sz="2300" dirty="0" err="1"/>
              <a:t>Natura</a:t>
            </a:r>
            <a:r>
              <a:rPr lang="hu-HU" sz="2300" dirty="0"/>
              <a:t> 2000-es kormányrendeletben nem szerepelnek az éghajlatváltozással kapcsolatos rendelkezések, jóllehet mind a </a:t>
            </a:r>
            <a:r>
              <a:rPr lang="hu-HU" sz="2300" dirty="0" smtClean="0"/>
              <a:t>klímavédelmi (NÉS 1-2), </a:t>
            </a:r>
            <a:r>
              <a:rPr lang="hu-HU" sz="2300" dirty="0"/>
              <a:t>mind az általános környezetvédelmi tervek </a:t>
            </a:r>
            <a:r>
              <a:rPr lang="hu-HU" sz="2300" dirty="0" smtClean="0"/>
              <a:t>(NKP-k) már </a:t>
            </a:r>
            <a:r>
              <a:rPr lang="hu-HU" sz="2300" dirty="0"/>
              <a:t>igen jelentős összefüggésekre mutatnak rá. A természetvédelmi jogban egyedül a Kárpátok Egyezmény 2018-as módosítása foglalkozik a sérülékeny ökoszisztémák és a klímaváltozás kérdéseivel és közelebbről meg nem határozott integrált intézkedéseket helyez kilátásba.</a:t>
            </a:r>
          </a:p>
          <a:p>
            <a:r>
              <a:rPr lang="hu-HU" sz="2300" u="sng" dirty="0" smtClean="0"/>
              <a:t>Hulladékgazdálkodás</a:t>
            </a:r>
            <a:r>
              <a:rPr lang="hu-HU" sz="2300" dirty="0" smtClean="0"/>
              <a:t>: a </a:t>
            </a:r>
            <a:r>
              <a:rPr lang="hu-HU" sz="2300" dirty="0"/>
              <a:t>hulladékokról szóló törvény, a veszélyes hulladékokról szóló kormányrendelet és a számos más hulladékfajtára vonatkozó szabályozás nem tér ki a klímavédelmi vonatkozásokra. Mindössze a csomagolóanyagokról szóló kormányrendelet egyik mellékletében bukkan fel a téma, de ennek jelentősége eltörpül amellett, amit például a hulladékégetés-ártalmatlanítás vagy a lerakóhelyek üvegház hatású gáz kibocsátásáról tudunk</a:t>
            </a:r>
            <a:r>
              <a:rPr lang="hu-HU" sz="2300" dirty="0" smtClean="0"/>
              <a:t>.</a:t>
            </a:r>
            <a:endParaRPr lang="hu-HU" sz="2300" dirty="0"/>
          </a:p>
        </p:txBody>
      </p:sp>
    </p:spTree>
    <p:extLst>
      <p:ext uri="{BB962C8B-B14F-4D97-AF65-F5344CB8AC3E}">
        <p14:creationId xmlns:p14="http://schemas.microsoft.com/office/powerpoint/2010/main" val="232551211"/>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3783</Words>
  <Application>Microsoft Office PowerPoint</Application>
  <PresentationFormat>Szélesvásznú</PresentationFormat>
  <Paragraphs>78</Paragraphs>
  <Slides>16</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16</vt:i4>
      </vt:variant>
    </vt:vector>
  </HeadingPairs>
  <TitlesOfParts>
    <vt:vector size="20" baseType="lpstr">
      <vt:lpstr>Arial</vt:lpstr>
      <vt:lpstr>Calibri</vt:lpstr>
      <vt:lpstr>Calibri Light</vt:lpstr>
      <vt:lpstr>Office-téma</vt:lpstr>
      <vt:lpstr>A klímajog rendszere Magyarországon</vt:lpstr>
      <vt:lpstr>Politikai, intézményi háttér</vt:lpstr>
      <vt:lpstr>A klímavédelmi jogi fórumok és eljárások rendszere</vt:lpstr>
      <vt:lpstr>Klímaperek globálisan</vt:lpstr>
      <vt:lpstr>További témakörök esetleges későbbi klímaperek számára</vt:lpstr>
      <vt:lpstr>A magyar klímajog áttekintése - Alaptörvény</vt:lpstr>
      <vt:lpstr>A szűkebb értelemben vett klímajog</vt:lpstr>
      <vt:lpstr>Klímavédelem a környezetvédelmi jog általános részében</vt:lpstr>
      <vt:lpstr>Klímavédelem a környezetvédelmi jog különös részében</vt:lpstr>
      <vt:lpstr>Klímavédelem a rokonterületi jogokban</vt:lpstr>
      <vt:lpstr>Rokonterületek folyt.</vt:lpstr>
      <vt:lpstr>A klímapolitika végrehajtásáért felelős intézmények</vt:lpstr>
      <vt:lpstr>A klímapolitika végrehajtására alkalmas eljárások</vt:lpstr>
      <vt:lpstr>Következtetések</vt:lpstr>
      <vt:lpstr>Egy példa a rendszertudományok igazságainak belátására, a „Power of 10” koncepció</vt:lpstr>
      <vt:lpstr>Egy másik rendszertudományi példa: „leverage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Klímaalkalmazkodás, klímajog Magyarországon</dc:title>
  <dc:creator>Fülöp Sándor</dc:creator>
  <cp:lastModifiedBy>Fülöp Sándor</cp:lastModifiedBy>
  <cp:revision>24</cp:revision>
  <dcterms:created xsi:type="dcterms:W3CDTF">2024-01-16T08:07:26Z</dcterms:created>
  <dcterms:modified xsi:type="dcterms:W3CDTF">2024-01-16T18:49:29Z</dcterms:modified>
</cp:coreProperties>
</file>