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91" r:id="rId3"/>
    <p:sldId id="292" r:id="rId4"/>
    <p:sldId id="293" r:id="rId5"/>
    <p:sldId id="294" r:id="rId6"/>
    <p:sldId id="295" r:id="rId7"/>
    <p:sldId id="269" r:id="rId8"/>
  </p:sldIdLst>
  <p:sldSz cx="12192000" cy="6858000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94" autoAdjust="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75" d="100"/>
          <a:sy n="75" d="100"/>
        </p:scale>
        <p:origin x="1818" y="-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518A31B-020B-4730-A21B-4E16F8A0F465}" type="datetime1">
              <a:rPr lang="hu-HU" smtClean="0"/>
              <a:t>2024. 01. 17.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828588A-5C4E-401A-AECC-B6F63A9DE96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70A97D0-2695-4CC5-AFDE-D1AF124BD7DA}" type="datetime1">
              <a:rPr lang="hu-HU" noProof="0" smtClean="0"/>
              <a:t>2024. 01. 17.</a:t>
            </a:fld>
            <a:endParaRPr lang="hu-HU" noProof="0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noProof="0" dirty="0"/>
              <a:t>Mintaszöveg szerkesztése</a:t>
            </a:r>
          </a:p>
          <a:p>
            <a:pPr lvl="1" rtl="0"/>
            <a:r>
              <a:rPr lang="hu-HU" noProof="0" dirty="0"/>
              <a:t>Második szint</a:t>
            </a:r>
          </a:p>
          <a:p>
            <a:pPr lvl="2" rtl="0"/>
            <a:r>
              <a:rPr lang="hu-HU" noProof="0" dirty="0"/>
              <a:t>Harmadik szint</a:t>
            </a:r>
          </a:p>
          <a:p>
            <a:pPr lvl="3" rtl="0"/>
            <a:r>
              <a:rPr lang="hu-HU" noProof="0" dirty="0"/>
              <a:t>Negyedik szint</a:t>
            </a:r>
          </a:p>
          <a:p>
            <a:pPr lvl="4" rtl="0"/>
            <a:r>
              <a:rPr lang="hu-HU" noProof="0" dirty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542409-6A04-4DC6-AC3A-D3758287A8F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hu-HU" smtClean="0"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7542409-6A04-4DC6-AC3A-D3758287A8F2}" type="slidenum">
              <a:rPr lang="hu-HU" smtClean="0"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45509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u-HU" noProof="0"/>
              <a:t>Kattintson ide az alcím mintájának szerkesztéséhez</a:t>
            </a:r>
            <a:endParaRPr lang="hu-HU" noProof="0" dirty="0"/>
          </a:p>
        </p:txBody>
      </p:sp>
      <p:pic>
        <p:nvPicPr>
          <p:cNvPr id="8" name="Kép 7" descr="Fehér felhőpárnák a kék é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pic>
        <p:nvPicPr>
          <p:cNvPr id="10" name="Kép 9" descr="Növénypalánta közelkép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Kép 10" descr="Hullámok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hu-HU" noProof="0" smtClean="0"/>
              <a:t>‹#›</a:t>
            </a:fld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FBC129-3297-490E-85E9-09FFFBB64853}" type="datetime1">
              <a:rPr lang="hu-HU" noProof="0" smtClean="0"/>
              <a:t>2024. 01. 17.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hu-HU" noProof="0" dirty="0"/>
              <a:t>Élőláb beszúrása</a:t>
            </a:r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 rtlCol="0"/>
          <a:lstStyle/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hu-HU" noProof="0" smtClean="0"/>
              <a:t>‹#›</a:t>
            </a:fld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4480E3-4A7D-406C-B9B6-265F1EC57032}" type="datetime1">
              <a:rPr lang="hu-HU" noProof="0" smtClean="0"/>
              <a:t>2024. 01. 17.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hu-HU" noProof="0" dirty="0"/>
              <a:t>Élőláb beszúrása</a:t>
            </a:r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hu-HU" noProof="0" smtClean="0"/>
              <a:t>‹#›</a:t>
            </a:fld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B165FA-A1BA-4E17-8B3B-60B3017D3273}" type="datetime1">
              <a:rPr lang="hu-HU" noProof="0" smtClean="0"/>
              <a:t>2024. 01. 17.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hu-HU" noProof="0" dirty="0"/>
              <a:t>Élőláb beszúrása</a:t>
            </a:r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rtlCol="0"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 rtlCol="0"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pic>
        <p:nvPicPr>
          <p:cNvPr id="11" name="Kép 10" descr="Zöld növények közelkép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Kép 8" descr="Hullámok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 rtlCol="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 rtlCol="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hu-HU" noProof="0" smtClean="0"/>
              <a:t>‹#›</a:t>
            </a:fld>
            <a:endParaRPr lang="hu-HU" noProof="0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AC18CF-0006-448F-BEB2-B66505698739}" type="datetime1">
              <a:rPr lang="hu-HU" noProof="0" smtClean="0"/>
              <a:t>2024. 01. 17.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hu-HU" noProof="0" dirty="0"/>
              <a:t>Élőláb beszúrása</a:t>
            </a:r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</p:spPr>
        <p:txBody>
          <a:bodyPr rtlCol="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3811271"/>
          </a:xfrm>
        </p:spPr>
        <p:txBody>
          <a:bodyPr rtlCol="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hu-HU" noProof="0" smtClean="0"/>
              <a:t>‹#›</a:t>
            </a:fld>
            <a:endParaRPr lang="hu-HU" noProof="0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AB8D3C-AB1F-46EE-99F7-0BD6C4A3B842}" type="datetime1">
              <a:rPr lang="hu-HU" noProof="0" smtClean="0"/>
              <a:t>2024. 01. 17.</a:t>
            </a:fld>
            <a:endParaRPr lang="hu-HU" noProof="0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hu-HU" noProof="0" dirty="0"/>
              <a:t>Élőláb beszúrása</a:t>
            </a:r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hu-HU" noProof="0" smtClean="0"/>
              <a:t>‹#›</a:t>
            </a:fld>
            <a:endParaRPr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6A02CC-EB3F-46FF-90B2-E3BD70AFC743}" type="datetime1">
              <a:rPr lang="hu-HU" noProof="0" smtClean="0"/>
              <a:t>2024. 01. 17.</a:t>
            </a:fld>
            <a:endParaRPr lang="hu-HU" noProof="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hu-HU" noProof="0" dirty="0"/>
              <a:t>Élőláb beszúrása</a:t>
            </a:r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hu-HU" noProof="0" smtClean="0"/>
              <a:t>‹#›</a:t>
            </a:fld>
            <a:endParaRPr lang="hu-HU" noProof="0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1182B0-5568-4C46-A935-07C0900DB08B}" type="datetime1">
              <a:rPr lang="hu-HU" noProof="0" smtClean="0"/>
              <a:t>2024. 01. 17.</a:t>
            </a:fld>
            <a:endParaRPr lang="hu-HU" noProof="0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hu-HU" noProof="0" dirty="0"/>
              <a:t>Élőláb beszúrása</a:t>
            </a:r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82434" y="919616"/>
            <a:ext cx="4155622" cy="2532888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 rtlCol="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682434" y="3502152"/>
            <a:ext cx="4155622" cy="2479548"/>
          </a:xfrm>
        </p:spPr>
        <p:txBody>
          <a:bodyPr rtlCol="0"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hu-HU" noProof="0" smtClean="0"/>
              <a:t>‹#›</a:t>
            </a:fld>
            <a:endParaRPr lang="hu-HU" noProof="0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089B39-B261-4376-A298-27AF7EC6C928}" type="datetime1">
              <a:rPr lang="hu-HU" noProof="0" smtClean="0"/>
              <a:t>2024. 01. 17.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hu-HU" noProof="0" dirty="0"/>
              <a:t>Élőláb beszúrása</a:t>
            </a:r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2" cy="2532888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Kép helye 2" descr="Üres helyőrző kép hozzáadásához. Kattintson a helyőrzőre, és jelölje ki a hozzáadni kívánt képet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u-HU" noProof="0"/>
              <a:t>Kép beszúrásához kattintson az ikonra</a:t>
            </a:r>
            <a:endParaRPr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</p:spPr>
        <p:txBody>
          <a:bodyPr rtlCol="0"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hu-HU" noProof="0" smtClean="0"/>
              <a:t>‹#›</a:t>
            </a:fld>
            <a:endParaRPr lang="hu-HU" noProof="0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0942C5-B0C9-4B82-8864-98AA4A27F206}" type="datetime1">
              <a:rPr lang="hu-HU" noProof="0" smtClean="0"/>
              <a:t>2024. 01. 17.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hu-HU" noProof="0" dirty="0"/>
              <a:t>Élőláb beszúrása</a:t>
            </a:r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11" name="Téglalap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u-HU" noProof="0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-HU" noProof="0" dirty="0"/>
              <a:t>Mintaszöveg szerkesztése</a:t>
            </a:r>
          </a:p>
          <a:p>
            <a:pPr lvl="1" rtl="0"/>
            <a:r>
              <a:rPr lang="hu-HU" noProof="0" dirty="0"/>
              <a:t>Második szint</a:t>
            </a:r>
          </a:p>
          <a:p>
            <a:pPr lvl="2" rtl="0"/>
            <a:r>
              <a:rPr lang="hu-HU" noProof="0" dirty="0"/>
              <a:t>Harmadik szint</a:t>
            </a:r>
          </a:p>
          <a:p>
            <a:pPr lvl="3" rtl="0"/>
            <a:r>
              <a:rPr lang="hu-HU" noProof="0" dirty="0"/>
              <a:t>Negyedik szint</a:t>
            </a:r>
          </a:p>
          <a:p>
            <a:pPr lvl="4" rtl="0"/>
            <a:r>
              <a:rPr lang="hu-HU" noProof="0" dirty="0"/>
              <a:t>Ötödik szint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9CD8D479-8942-46E8-A226-A4E01F7A105C}" type="slidenum">
              <a:rPr lang="hu-HU" noProof="0" smtClean="0"/>
              <a:pPr/>
              <a:t>‹#›</a:t>
            </a:fld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3403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8F8DD3DA-C9AD-49E7-9BF4-2A59343B1F35}" type="datetime1">
              <a:rPr lang="hu-HU" noProof="0" smtClean="0"/>
              <a:t>2024. 01. 17.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hu-HU" noProof="0" dirty="0"/>
              <a:t>Élőláb beszúrása</a:t>
            </a:r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660337" y="144426"/>
            <a:ext cx="4968240" cy="4071974"/>
          </a:xfrm>
        </p:spPr>
        <p:txBody>
          <a:bodyPr rtlCol="0">
            <a:normAutofit/>
          </a:bodyPr>
          <a:lstStyle/>
          <a:p>
            <a:pPr algn="ctr" rtl="0"/>
            <a:r>
              <a:rPr lang="hu-HU" sz="3600" b="1" dirty="0"/>
              <a:t>Az amerikai klímaperek  tapasztalatai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782257" y="4945735"/>
            <a:ext cx="4846320" cy="448056"/>
          </a:xfrm>
        </p:spPr>
        <p:txBody>
          <a:bodyPr rtlCol="0">
            <a:normAutofit/>
          </a:bodyPr>
          <a:lstStyle/>
          <a:p>
            <a:pPr algn="r" rtl="0"/>
            <a:r>
              <a:rPr lang="hu-HU" sz="2400" dirty="0"/>
              <a:t>Szemesi Sándor</a:t>
            </a:r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3D74CF8-8026-902C-5226-16CC79280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b="1" dirty="0"/>
              <a:t>„Klímaperek”?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B954E47-06B5-0FBC-3F0E-A9AF747A3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800" dirty="0"/>
              <a:t>Klímaperek száma világszerte</a:t>
            </a:r>
          </a:p>
          <a:p>
            <a:pPr lvl="1"/>
            <a:r>
              <a:rPr lang="hu-HU" sz="2800" dirty="0"/>
              <a:t>2017. 884 per</a:t>
            </a:r>
          </a:p>
          <a:p>
            <a:pPr lvl="1"/>
            <a:r>
              <a:rPr lang="hu-HU" sz="2800" dirty="0"/>
              <a:t>2022. 2180 per</a:t>
            </a:r>
          </a:p>
          <a:p>
            <a:r>
              <a:rPr lang="hu-HU" sz="2800" dirty="0"/>
              <a:t>Klímaperek osztályozása</a:t>
            </a:r>
          </a:p>
          <a:p>
            <a:pPr lvl="1" algn="just"/>
            <a:r>
              <a:rPr lang="hu-HU" sz="2800" dirty="0"/>
              <a:t>Alkotmányjogi/nemzetközi emberi jogi ügyek („</a:t>
            </a:r>
            <a:r>
              <a:rPr lang="hu-HU" sz="2800" dirty="0" err="1"/>
              <a:t>right</a:t>
            </a:r>
            <a:r>
              <a:rPr lang="hu-HU" sz="2800" dirty="0"/>
              <a:t> </a:t>
            </a:r>
            <a:r>
              <a:rPr lang="hu-HU" sz="2800" dirty="0" err="1"/>
              <a:t>to</a:t>
            </a:r>
            <a:r>
              <a:rPr lang="hu-HU" sz="2800" dirty="0"/>
              <a:t> a </a:t>
            </a:r>
            <a:r>
              <a:rPr lang="hu-HU" sz="2800" dirty="0" err="1"/>
              <a:t>healthy</a:t>
            </a:r>
            <a:r>
              <a:rPr lang="hu-HU" sz="2800" dirty="0"/>
              <a:t> </a:t>
            </a:r>
            <a:r>
              <a:rPr lang="hu-HU" sz="2800" dirty="0" err="1"/>
              <a:t>environment</a:t>
            </a:r>
            <a:r>
              <a:rPr lang="hu-HU" sz="2800" dirty="0"/>
              <a:t>”)</a:t>
            </a:r>
          </a:p>
          <a:p>
            <a:pPr lvl="1" algn="just"/>
            <a:r>
              <a:rPr lang="hu-HU" sz="2800" dirty="0"/>
              <a:t>Klímavédelmi intézkedések elmulasztása </a:t>
            </a:r>
          </a:p>
          <a:p>
            <a:pPr lvl="1" algn="just"/>
            <a:r>
              <a:rPr lang="hu-HU" sz="2800" dirty="0"/>
              <a:t>Fosszilis tüzelőanyagok kitermelésének, használatának megakadályozása</a:t>
            </a:r>
          </a:p>
          <a:p>
            <a:pPr lvl="1" algn="just"/>
            <a:r>
              <a:rPr lang="hu-HU" sz="2800" dirty="0" err="1"/>
              <a:t>Greenwashing</a:t>
            </a:r>
            <a:endParaRPr lang="hu-HU" sz="2800" dirty="0"/>
          </a:p>
          <a:p>
            <a:pPr lvl="1" algn="just"/>
            <a:r>
              <a:rPr lang="hu-HU" sz="2800" dirty="0"/>
              <a:t>Társaságok felelőssége a klímaváltozással okozott károkért</a:t>
            </a:r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308DF518-0208-3D87-2B5B-A7142619C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hu-HU" noProof="0" smtClean="0"/>
              <a:t>2</a:t>
            </a:fld>
            <a:endParaRPr lang="hu-HU" noProof="0" dirty="0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A72D0FC-1A99-937B-3BD3-C5706C099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AB165FA-A1BA-4E17-8B3B-60B3017D3273}" type="datetime1">
              <a:rPr lang="hu-HU" noProof="0" smtClean="0"/>
              <a:t>2024. 01. 17.</a:t>
            </a:fld>
            <a:endParaRPr lang="hu-HU" noProof="0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40109FB-E5FE-0B78-9526-F0C39299D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hu-HU" noProof="0"/>
              <a:t>Élőláb beszúrása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62186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35F3F0B-4A39-5217-949D-4ABCF69D9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b="1" dirty="0" err="1"/>
              <a:t>Held</a:t>
            </a:r>
            <a:r>
              <a:rPr lang="hu-HU" sz="4000" b="1" dirty="0"/>
              <a:t> v. Montana (2023)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52214E2-1F71-61A9-BE4B-C0ED429BA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sz="2800" dirty="0"/>
              <a:t>Tagállami alkotmányok alapján indítható perek közül a legsikeresebb (?)</a:t>
            </a:r>
          </a:p>
          <a:p>
            <a:pPr algn="just"/>
            <a:r>
              <a:rPr lang="hu-HU" sz="2800" dirty="0"/>
              <a:t>16 fiatal (2-18 év közöttiek a kereset </a:t>
            </a:r>
            <a:r>
              <a:rPr lang="hu-HU" sz="2800"/>
              <a:t>benyújtása idején)</a:t>
            </a:r>
            <a:endParaRPr lang="hu-HU" sz="2800" dirty="0"/>
          </a:p>
          <a:p>
            <a:pPr lvl="1" algn="just"/>
            <a:r>
              <a:rPr lang="hu-HU" sz="2800" dirty="0"/>
              <a:t>Személyes sérelmek (asztma, költözés, sportolási lehetőségek elnehezülése stb.)</a:t>
            </a:r>
          </a:p>
          <a:p>
            <a:pPr lvl="1" algn="just"/>
            <a:r>
              <a:rPr lang="hu-HU" sz="2800" dirty="0"/>
              <a:t>Szignifikánsan érinti őket a klímaváltozás, miközben a döntéshozatalban nem vehetnek részt</a:t>
            </a:r>
          </a:p>
          <a:p>
            <a:pPr algn="just"/>
            <a:r>
              <a:rPr lang="hu-HU" sz="2800" dirty="0"/>
              <a:t>Montana jelentős szén- és gázkitermelő állam</a:t>
            </a:r>
          </a:p>
          <a:p>
            <a:pPr lvl="1" algn="just"/>
            <a:r>
              <a:rPr lang="hu-HU" sz="2800" dirty="0"/>
              <a:t>Értelmetlen a per, mert a többiek úgyis folytatják a tevékenységüket</a:t>
            </a:r>
          </a:p>
          <a:p>
            <a:pPr lvl="1" algn="just"/>
            <a:r>
              <a:rPr lang="hu-HU" sz="2800" dirty="0" err="1"/>
              <a:t>Urgenda</a:t>
            </a:r>
            <a:r>
              <a:rPr lang="hu-HU" sz="2800" dirty="0"/>
              <a:t>-érvelés?</a:t>
            </a:r>
          </a:p>
          <a:p>
            <a:pPr algn="just"/>
            <a:endParaRPr lang="hu-HU" sz="2800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84A2BF3-53F1-0E6C-11B3-9701DA8CE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hu-HU" noProof="0" smtClean="0"/>
              <a:t>3</a:t>
            </a:fld>
            <a:endParaRPr lang="hu-HU" noProof="0" dirty="0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D227D33-7BD5-BC52-9628-B2EDDFE25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AB165FA-A1BA-4E17-8B3B-60B3017D3273}" type="datetime1">
              <a:rPr lang="hu-HU" noProof="0" smtClean="0"/>
              <a:t>2024. 01. 17.</a:t>
            </a:fld>
            <a:endParaRPr lang="hu-HU" noProof="0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8F01C06-DDA7-D1B3-B852-94731B23D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hu-HU" noProof="0"/>
              <a:t>Élőláb beszúrása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80427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F67BA7B-237B-6D5C-F1F9-E7040D217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b="1" dirty="0" err="1"/>
              <a:t>California</a:t>
            </a:r>
            <a:r>
              <a:rPr lang="hu-HU" sz="4000" b="1" dirty="0"/>
              <a:t> v. Big </a:t>
            </a:r>
            <a:r>
              <a:rPr lang="hu-HU" sz="4000" b="1" dirty="0" err="1"/>
              <a:t>Oil</a:t>
            </a:r>
            <a:r>
              <a:rPr lang="hu-HU" sz="4000" b="1" dirty="0"/>
              <a:t> I.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9824CB1-4F22-B26F-1EB6-6BCB3B8E6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hu-HU" sz="2400" dirty="0"/>
              <a:t>Alperesek: </a:t>
            </a:r>
            <a:r>
              <a:rPr lang="hu-HU" sz="2400" dirty="0" err="1"/>
              <a:t>Chevron</a:t>
            </a:r>
            <a:r>
              <a:rPr lang="hu-HU" sz="2400" dirty="0"/>
              <a:t>, ExxonMobil, </a:t>
            </a:r>
            <a:r>
              <a:rPr lang="hu-HU" sz="2400" dirty="0" err="1"/>
              <a:t>ConocoPhillips</a:t>
            </a:r>
            <a:r>
              <a:rPr lang="hu-HU" sz="2400" dirty="0"/>
              <a:t>, Shell, BP (+ American </a:t>
            </a:r>
            <a:r>
              <a:rPr lang="hu-HU" sz="2400" dirty="0" err="1"/>
              <a:t>Petroleum</a:t>
            </a:r>
            <a:r>
              <a:rPr lang="hu-HU" sz="2400" dirty="0"/>
              <a:t> Institute, API)</a:t>
            </a:r>
          </a:p>
          <a:p>
            <a:pPr algn="just"/>
            <a:r>
              <a:rPr lang="hu-HU" sz="2400" dirty="0"/>
              <a:t>Károk:</a:t>
            </a:r>
          </a:p>
          <a:p>
            <a:pPr lvl="1" algn="just"/>
            <a:r>
              <a:rPr lang="hu-HU" sz="2400" dirty="0"/>
              <a:t>Egészségügyi kiadások</a:t>
            </a:r>
          </a:p>
          <a:p>
            <a:pPr lvl="1" algn="just"/>
            <a:r>
              <a:rPr lang="hu-HU" sz="2400" dirty="0"/>
              <a:t>Környezeti katasztrófák elleni küzdelem kiadásai</a:t>
            </a:r>
          </a:p>
          <a:p>
            <a:pPr lvl="1" algn="just"/>
            <a:r>
              <a:rPr lang="hu-HU" sz="2400" dirty="0"/>
              <a:t>Mezőgazdasági károk</a:t>
            </a:r>
          </a:p>
          <a:p>
            <a:pPr lvl="1" algn="just"/>
            <a:r>
              <a:rPr lang="hu-HU" sz="2400" dirty="0"/>
              <a:t>Biodiverzitás csökkenése</a:t>
            </a:r>
          </a:p>
          <a:p>
            <a:pPr lvl="1" algn="just"/>
            <a:r>
              <a:rPr lang="hu-HU" sz="2400" dirty="0"/>
              <a:t>Tengerszint-emelkedés (védekezés költségei, part-erózió)</a:t>
            </a:r>
          </a:p>
          <a:p>
            <a:pPr lvl="1" algn="just"/>
            <a:r>
              <a:rPr lang="hu-HU" sz="2400" dirty="0"/>
              <a:t>Közszolgáltatások átalakítása miatti károk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4FCCA1E2-5271-3395-D105-7A6F2F26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hu-HU" noProof="0" smtClean="0"/>
              <a:t>4</a:t>
            </a:fld>
            <a:endParaRPr lang="hu-HU" noProof="0" dirty="0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32BE38F-2D9F-E033-C1B4-6FBC3064B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AB165FA-A1BA-4E17-8B3B-60B3017D3273}" type="datetime1">
              <a:rPr lang="hu-HU" noProof="0" smtClean="0"/>
              <a:t>2024. 01. 17.</a:t>
            </a:fld>
            <a:endParaRPr lang="hu-HU" noProof="0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D922D1C-6ACA-927E-4480-5B28E497F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hu-HU" noProof="0"/>
              <a:t>Élőláb beszúrása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25007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095FBC8-DA1B-09AD-C31F-475DBCFAF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err="1"/>
              <a:t>California</a:t>
            </a:r>
            <a:r>
              <a:rPr lang="hu-HU" b="1" dirty="0"/>
              <a:t> v. Big </a:t>
            </a:r>
            <a:r>
              <a:rPr lang="hu-HU" b="1" dirty="0" err="1"/>
              <a:t>Oil</a:t>
            </a:r>
            <a:r>
              <a:rPr lang="hu-HU" b="1" dirty="0"/>
              <a:t> II.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04A7D6C-2A32-5375-B6AE-3A5DB1D3F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400" dirty="0"/>
              <a:t>Kereseti kérelmek:</a:t>
            </a:r>
          </a:p>
          <a:p>
            <a:pPr lvl="1" algn="just"/>
            <a:r>
              <a:rPr lang="hu-HU" sz="2400" dirty="0"/>
              <a:t>Az érintett társaságok csökkentsék a tevékenységüket (+ fizessenek egy helyreállítási alapba);</a:t>
            </a:r>
          </a:p>
          <a:p>
            <a:pPr lvl="1" algn="just"/>
            <a:r>
              <a:rPr lang="hu-HU" sz="2400" dirty="0"/>
              <a:t>Az érintett társaságok legyenek kötelesek tevékenységük során megóvni Kalifornia természeti értékeit és forrásait;</a:t>
            </a:r>
          </a:p>
          <a:p>
            <a:pPr lvl="1" algn="just"/>
            <a:r>
              <a:rPr lang="hu-HU" sz="2400" dirty="0" err="1"/>
              <a:t>Greenwashing</a:t>
            </a:r>
            <a:r>
              <a:rPr lang="hu-HU" sz="2400" dirty="0"/>
              <a:t> befejezése;</a:t>
            </a:r>
          </a:p>
          <a:p>
            <a:pPr lvl="1" algn="just"/>
            <a:r>
              <a:rPr lang="hu-HU" sz="2400" dirty="0"/>
              <a:t>Fogyasztók megfelelő tájékoztatása;</a:t>
            </a:r>
          </a:p>
          <a:p>
            <a:pPr lvl="1" algn="just"/>
            <a:r>
              <a:rPr lang="hu-HU" sz="2400" dirty="0"/>
              <a:t>Büntető kártérítés</a:t>
            </a:r>
          </a:p>
          <a:p>
            <a:pPr algn="just"/>
            <a:endParaRPr lang="hu-HU" sz="2400" dirty="0"/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139B7F5-9FDC-CB01-C658-BD8B10C6F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hu-HU" noProof="0" smtClean="0"/>
              <a:t>5</a:t>
            </a:fld>
            <a:endParaRPr lang="hu-HU" noProof="0" dirty="0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391220E-FD4D-04D2-73C5-1A74A36CC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AB165FA-A1BA-4E17-8B3B-60B3017D3273}" type="datetime1">
              <a:rPr lang="hu-HU" noProof="0" smtClean="0"/>
              <a:t>2024. 01. 17.</a:t>
            </a:fld>
            <a:endParaRPr lang="hu-HU" noProof="0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028066A-DE87-E235-3C8C-91022361F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hu-HU" noProof="0"/>
              <a:t>Élőláb beszúrása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48136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493ACD0-2D0A-2EFC-2037-1D287AEBD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026" y="276087"/>
            <a:ext cx="9999654" cy="1183566"/>
          </a:xfrm>
        </p:spPr>
        <p:txBody>
          <a:bodyPr anchor="b">
            <a:normAutofit fontScale="90000"/>
          </a:bodyPr>
          <a:lstStyle/>
          <a:p>
            <a:pPr algn="ctr"/>
            <a:r>
              <a:rPr lang="hu-HU" sz="4000" b="1" dirty="0"/>
              <a:t>Hova vezetne ez? (Mondjuk Magyarországon)</a:t>
            </a:r>
          </a:p>
        </p:txBody>
      </p:sp>
      <p:pic>
        <p:nvPicPr>
          <p:cNvPr id="8" name="Kép 7" descr="A képen ruházat, személy, Emberi arc, öltöny látható&#10;&#10;Automatikusan generált leírás">
            <a:extLst>
              <a:ext uri="{FF2B5EF4-FFF2-40B4-BE49-F238E27FC236}">
                <a16:creationId xmlns:a16="http://schemas.microsoft.com/office/drawing/2014/main" id="{74A0364F-2EA3-DA2F-52E1-33FD6ABBF4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5" r="13335" b="-2"/>
          <a:stretch/>
        </p:blipFill>
        <p:spPr>
          <a:xfrm>
            <a:off x="1409700" y="1556281"/>
            <a:ext cx="4610099" cy="4620682"/>
          </a:xfrm>
          <a:prstGeom prst="rect">
            <a:avLst/>
          </a:prstGeom>
          <a:noFill/>
        </p:spPr>
      </p:pic>
      <p:sp>
        <p:nvSpPr>
          <p:cNvPr id="3" name="Tartalom helye 2">
            <a:extLst>
              <a:ext uri="{FF2B5EF4-FFF2-40B4-BE49-F238E27FC236}">
                <a16:creationId xmlns:a16="http://schemas.microsoft.com/office/drawing/2014/main" id="{752A390B-A33F-C0F0-3363-5D71E7EABE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5308600" cy="4620682"/>
          </a:xfrm>
        </p:spPr>
        <p:txBody>
          <a:bodyPr>
            <a:normAutofit/>
          </a:bodyPr>
          <a:lstStyle/>
          <a:p>
            <a:pPr algn="just"/>
            <a:r>
              <a:rPr lang="hu-HU" sz="2400" dirty="0"/>
              <a:t>Kik a jövő nemzedékek?</a:t>
            </a:r>
          </a:p>
          <a:p>
            <a:pPr algn="just"/>
            <a:r>
              <a:rPr lang="hu-HU" sz="2400" dirty="0"/>
              <a:t>Személyes, közvetlen és aktuális érintettség [</a:t>
            </a:r>
            <a:r>
              <a:rPr lang="hu-HU" sz="2400" dirty="0" err="1"/>
              <a:t>Abtv</a:t>
            </a:r>
            <a:r>
              <a:rPr lang="hu-HU" sz="2400" dirty="0"/>
              <a:t>. 26. § (2) bekezdése szerinti alkotmányjogi panasz]</a:t>
            </a:r>
          </a:p>
          <a:p>
            <a:pPr algn="just"/>
            <a:r>
              <a:rPr lang="hu-HU" sz="2400" dirty="0"/>
              <a:t>A klíma beleérthető az Alaptörvény P) cikkbe?</a:t>
            </a:r>
          </a:p>
          <a:p>
            <a:pPr algn="just"/>
            <a:r>
              <a:rPr lang="hu-HU" sz="2400" dirty="0"/>
              <a:t>Mi az a </a:t>
            </a:r>
            <a:r>
              <a:rPr lang="hu-HU" sz="2400" dirty="0" err="1"/>
              <a:t>public</a:t>
            </a:r>
            <a:r>
              <a:rPr lang="hu-HU" sz="2400" dirty="0"/>
              <a:t> </a:t>
            </a:r>
            <a:r>
              <a:rPr lang="hu-HU" sz="2400" dirty="0" err="1"/>
              <a:t>trust</a:t>
            </a:r>
            <a:r>
              <a:rPr lang="hu-HU" sz="2400" dirty="0"/>
              <a:t>?</a:t>
            </a:r>
          </a:p>
          <a:p>
            <a:pPr algn="just"/>
            <a:r>
              <a:rPr lang="hu-HU" sz="2400" dirty="0"/>
              <a:t>Pergazdaságossági szempontok</a:t>
            </a:r>
          </a:p>
          <a:p>
            <a:pPr lvl="1" algn="just"/>
            <a:r>
              <a:rPr lang="hu-HU" sz="2200" dirty="0" err="1"/>
              <a:t>California</a:t>
            </a:r>
            <a:r>
              <a:rPr lang="hu-HU" sz="2200" dirty="0"/>
              <a:t> Civil </a:t>
            </a:r>
            <a:r>
              <a:rPr lang="hu-HU" sz="2200" dirty="0" err="1"/>
              <a:t>Fee</a:t>
            </a:r>
            <a:r>
              <a:rPr lang="hu-HU" sz="2200" dirty="0"/>
              <a:t> Schedule (</a:t>
            </a:r>
            <a:r>
              <a:rPr lang="hu-HU" sz="2200" dirty="0" err="1"/>
              <a:t>complaint</a:t>
            </a:r>
            <a:r>
              <a:rPr lang="hu-HU" sz="2200" dirty="0"/>
              <a:t> in </a:t>
            </a:r>
            <a:r>
              <a:rPr lang="hu-HU" sz="2200" dirty="0" err="1"/>
              <a:t>unlimited</a:t>
            </a:r>
            <a:r>
              <a:rPr lang="hu-HU" sz="2200" dirty="0"/>
              <a:t> civil </a:t>
            </a:r>
            <a:r>
              <a:rPr lang="hu-HU" sz="2200" dirty="0" err="1"/>
              <a:t>case</a:t>
            </a:r>
            <a:r>
              <a:rPr lang="hu-HU" sz="2200" dirty="0"/>
              <a:t>: USD 435 – 152.500 Ft)</a:t>
            </a:r>
          </a:p>
          <a:p>
            <a:pPr lvl="1" algn="just"/>
            <a:r>
              <a:rPr lang="hu-HU" sz="2200" dirty="0"/>
              <a:t>Illetéktörvény: legfeljebb 1.500.000 Ft</a:t>
            </a:r>
          </a:p>
          <a:p>
            <a:pPr algn="just"/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C8CF422-F270-66D3-C01B-77EFC04A5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629400"/>
            <a:ext cx="410402" cy="228600"/>
          </a:xfrm>
        </p:spPr>
        <p:txBody>
          <a:bodyPr anchor="ctr">
            <a:normAutofit/>
          </a:bodyPr>
          <a:lstStyle/>
          <a:p>
            <a:pPr rtl="0">
              <a:lnSpc>
                <a:spcPct val="90000"/>
              </a:lnSpc>
              <a:spcAft>
                <a:spcPts val="600"/>
              </a:spcAft>
            </a:pPr>
            <a:fld id="{9CD8D479-8942-46E8-A226-A4E01F7A105C}" type="slidenum">
              <a:rPr lang="hu-HU" sz="1000" noProof="0" smtClean="0"/>
              <a:pPr rtl="0"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hu-HU" sz="1000" noProof="0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98AAAE8-83B7-5B98-F4E7-CF4077E0C2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3403" y="6629400"/>
            <a:ext cx="1000662" cy="228600"/>
          </a:xfrm>
        </p:spPr>
        <p:txBody>
          <a:bodyPr anchor="ctr">
            <a:normAutofit/>
          </a:bodyPr>
          <a:lstStyle/>
          <a:p>
            <a:pPr rtl="0">
              <a:lnSpc>
                <a:spcPct val="90000"/>
              </a:lnSpc>
              <a:spcAft>
                <a:spcPts val="600"/>
              </a:spcAft>
            </a:pPr>
            <a:fld id="{CAB165FA-A1BA-4E17-8B3B-60B3017D3273}" type="datetime1">
              <a:rPr lang="hu-HU" sz="1000" noProof="0" smtClean="0"/>
              <a:pPr rtl="0">
                <a:lnSpc>
                  <a:spcPct val="90000"/>
                </a:lnSpc>
                <a:spcAft>
                  <a:spcPts val="600"/>
                </a:spcAft>
              </a:pPr>
              <a:t>2024. 01. 17.</a:t>
            </a:fld>
            <a:endParaRPr lang="hu-HU" sz="1000" noProof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CE17647-F631-C400-6A7B-4B2F0A108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37716" y="6629400"/>
            <a:ext cx="9144259" cy="228600"/>
          </a:xfrm>
        </p:spPr>
        <p:txBody>
          <a:bodyPr anchor="ctr">
            <a:normAutofit/>
          </a:bodyPr>
          <a:lstStyle/>
          <a:p>
            <a:pPr rtl="0">
              <a:lnSpc>
                <a:spcPct val="90000"/>
              </a:lnSpc>
              <a:spcAft>
                <a:spcPts val="600"/>
              </a:spcAft>
            </a:pPr>
            <a:r>
              <a:rPr lang="hu-HU" sz="1000" noProof="0"/>
              <a:t>Élőláb beszúrása</a:t>
            </a:r>
          </a:p>
        </p:txBody>
      </p:sp>
    </p:spTree>
    <p:extLst>
      <p:ext uri="{BB962C8B-B14F-4D97-AF65-F5344CB8AC3E}">
        <p14:creationId xmlns:p14="http://schemas.microsoft.com/office/powerpoint/2010/main" val="245814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hu-HU" b="1" dirty="0"/>
              <a:t>Köszönöm a figyelmet! 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5262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Ökológia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063758_TF03098889.potx" id="{5CC6B5B3-DACA-47E7-B6B8-5C5DFB3F9642}" vid="{1C70118D-302F-42AB-9A64-59D1B02380B8}"/>
    </a:ext>
  </a:extLst>
</a:theme>
</file>

<file path=ppt/theme/theme2.xml><?xml version="1.0" encoding="utf-8"?>
<a:theme xmlns:a="http://schemas.openxmlformats.org/drawingml/2006/main" name="Office-téma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Természettel és ökológiával kapcsolatos iskolai fényképbemutató</Template>
  <TotalTime>144</TotalTime>
  <Words>313</Words>
  <Application>Microsoft Office PowerPoint</Application>
  <PresentationFormat>Szélesvásznú</PresentationFormat>
  <Paragraphs>62</Paragraphs>
  <Slides>7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Corbel</vt:lpstr>
      <vt:lpstr>Ökológia 16x9</vt:lpstr>
      <vt:lpstr>Az amerikai klímaperek  tapasztalatai</vt:lpstr>
      <vt:lpstr>„Klímaperek”?</vt:lpstr>
      <vt:lpstr>Held v. Montana (2023)</vt:lpstr>
      <vt:lpstr>California v. Big Oil I.</vt:lpstr>
      <vt:lpstr>California v. Big Oil II.</vt:lpstr>
      <vt:lpstr>Hova vezetne ez? (Mondjuk Magyarországon)</vt:lpstr>
      <vt:lpstr>Köszönöm a figyelmet!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Mankók klímaperekhez –közel s távol</dc:title>
  <dc:creator>Szemesi Sándor</dc:creator>
  <cp:lastModifiedBy>Szemesi Sándor</cp:lastModifiedBy>
  <cp:revision>7</cp:revision>
  <dcterms:created xsi:type="dcterms:W3CDTF">2022-06-10T04:16:01Z</dcterms:created>
  <dcterms:modified xsi:type="dcterms:W3CDTF">2024-01-17T09:00:24Z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