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56" r:id="rId2"/>
    <p:sldId id="279" r:id="rId3"/>
    <p:sldId id="522" r:id="rId4"/>
    <p:sldId id="523" r:id="rId5"/>
    <p:sldId id="553" r:id="rId6"/>
    <p:sldId id="541" r:id="rId7"/>
    <p:sldId id="536" r:id="rId8"/>
    <p:sldId id="549" r:id="rId9"/>
    <p:sldId id="550" r:id="rId10"/>
    <p:sldId id="551" r:id="rId11"/>
    <p:sldId id="552" r:id="rId12"/>
    <p:sldId id="554" r:id="rId13"/>
    <p:sldId id="542" r:id="rId14"/>
    <p:sldId id="543" r:id="rId15"/>
    <p:sldId id="545" r:id="rId16"/>
    <p:sldId id="546" r:id="rId17"/>
    <p:sldId id="547" r:id="rId18"/>
    <p:sldId id="548" r:id="rId19"/>
    <p:sldId id="473" r:id="rId20"/>
    <p:sldId id="475" r:id="rId21"/>
    <p:sldId id="555" r:id="rId22"/>
    <p:sldId id="510" r:id="rId23"/>
    <p:sldId id="26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74" autoAdjust="0"/>
    <p:restoredTop sz="94660"/>
  </p:normalViewPr>
  <p:slideViewPr>
    <p:cSldViewPr snapToGrid="0">
      <p:cViewPr varScale="1">
        <p:scale>
          <a:sx n="75" d="100"/>
          <a:sy n="75" d="100"/>
        </p:scale>
        <p:origin x="77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BCA83-707F-4C4B-9E47-3E51DE22C406}" type="datetimeFigureOut">
              <a:rPr lang="hu-HU" smtClean="0"/>
              <a:t>2024. 01. 17.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C1F49-5139-704C-A839-62DB90AE8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0056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81F30884-896E-D640-BA23-5D45F8D628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4D33AFD-F92A-460D-A1C4-6DC11D6CA830}" type="slidenum">
              <a:rPr lang="en-US" altLang="en-US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EF8A5642-704B-8745-8BDF-9DDBF36014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2046F1EC-421D-5240-8D7C-2EFBF43B4B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88546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50A7ABD-29F6-4CA5-B756-3A6E28B569A3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7" name="Téglalap 6"/>
          <p:cNvSpPr/>
          <p:nvPr userDrawn="1"/>
        </p:nvSpPr>
        <p:spPr>
          <a:xfrm>
            <a:off x="527382" y="6284640"/>
            <a:ext cx="2286203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Országos Vállalkozói Mentorprogram</a:t>
            </a:r>
            <a:endParaRPr lang="hu-H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900" dirty="0">
                <a:latin typeface="Arial" panose="020B0604020202020204" pitchFamily="34" charset="0"/>
                <a:cs typeface="Arial" panose="020B0604020202020204" pitchFamily="34" charset="0"/>
              </a:rPr>
              <a:t>GINOP-1.1.2-VEKOP-17-2018-00001</a:t>
            </a:r>
            <a:endParaRPr lang="hu-HU" sz="900" dirty="0"/>
          </a:p>
        </p:txBody>
      </p:sp>
    </p:spTree>
    <p:extLst>
      <p:ext uri="{BB962C8B-B14F-4D97-AF65-F5344CB8AC3E}">
        <p14:creationId xmlns:p14="http://schemas.microsoft.com/office/powerpoint/2010/main" val="1290357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597319" y="1628801"/>
            <a:ext cx="6815667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7632171" y="1633102"/>
            <a:ext cx="432048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5945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  <p:sldLayoutId id="2147483674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751012" y="1300786"/>
            <a:ext cx="8689976" cy="1884204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Átfogó ökológia és az ökológiai megtérés hatása a </a:t>
            </a:r>
            <a:r>
              <a:rPr lang="hu-HU" sz="3200" b="1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klímarezilienciára</a:t>
            </a:r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51012" y="3429000"/>
            <a:ext cx="8689976" cy="1968623"/>
          </a:xfrm>
        </p:spPr>
        <p:txBody>
          <a:bodyPr>
            <a:normAutofit/>
          </a:bodyPr>
          <a:lstStyle/>
          <a:p>
            <a:r>
              <a:rPr lang="hu-HU" sz="2400" dirty="0"/>
              <a:t>intézményi és személyes szinten</a:t>
            </a:r>
            <a:endParaRPr lang="en-GB" sz="1800" dirty="0"/>
          </a:p>
          <a:p>
            <a:endParaRPr lang="hu-HU" sz="1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Szilvácsku</a:t>
            </a:r>
            <a:r>
              <a:rPr lang="en-GB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Miklós</a:t>
            </a:r>
            <a:r>
              <a:rPr lang="en-GB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zsolt</a:t>
            </a:r>
            <a:endParaRPr lang="en-GB" sz="1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hu-HU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PPKE Teremtésvédelmi Kutatóintézet</a:t>
            </a:r>
          </a:p>
        </p:txBody>
      </p:sp>
    </p:spTree>
    <p:extLst>
      <p:ext uri="{BB962C8B-B14F-4D97-AF65-F5344CB8AC3E}">
        <p14:creationId xmlns:p14="http://schemas.microsoft.com/office/powerpoint/2010/main" val="831246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3BAA4569-3C82-304F-B754-0BE12FE8556B}"/>
              </a:ext>
            </a:extLst>
          </p:cNvPr>
          <p:cNvSpPr txBox="1"/>
          <p:nvPr/>
        </p:nvSpPr>
        <p:spPr>
          <a:xfrm>
            <a:off x="2712140" y="137455"/>
            <a:ext cx="5034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hu-HU" sz="4000" b="1" kern="1400" spc="25" dirty="0">
                <a:solidFill>
                  <a:srgbClr val="17365D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Ökológiai megtérés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CF4EAA3-6646-C906-D642-50CFA8141872}"/>
              </a:ext>
            </a:extLst>
          </p:cNvPr>
          <p:cNvSpPr txBox="1"/>
          <p:nvPr/>
        </p:nvSpPr>
        <p:spPr>
          <a:xfrm>
            <a:off x="750943" y="1318470"/>
            <a:ext cx="11155680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latin typeface="GsGaramondBookItalic"/>
                <a:cs typeface="Calibri" panose="020F0502020204030204" pitchFamily="34" charset="0"/>
              </a:rPr>
              <a:t>A keresztényeknek </a:t>
            </a:r>
            <a:r>
              <a:rPr lang="hu-HU" b="1" dirty="0" err="1">
                <a:latin typeface="GsGaramondBookItalic"/>
                <a:cs typeface="Calibri" panose="020F0502020204030204" pitchFamily="34" charset="0"/>
              </a:rPr>
              <a:t>ö</a:t>
            </a:r>
            <a:r>
              <a:rPr lang="hu-HU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kológiai</a:t>
            </a:r>
            <a:r>
              <a:rPr lang="hu-HU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megtérésre</a:t>
            </a:r>
            <a:r>
              <a:rPr lang="hu-HU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hu-HU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tehát</a:t>
            </a:r>
            <a:r>
              <a:rPr lang="hu-HU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szükségük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amely azt jelenti: engedik, hogy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Jézussal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valo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́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találkozásuk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minden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következménye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megjelenjen az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ő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ket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körülvevő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világhoz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fűződő kapcsolataikban. Annak a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hivatásnak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megélése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hogy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védelmezői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legyünk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Isten művének,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lényegi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része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az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erényes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életnek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nem valami szabadon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választhato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́ feladat s nem is a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keresztény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tapasztalat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másodlagos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szempontja. LS, 217.</a:t>
            </a:r>
          </a:p>
          <a:p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Kérdés, hogy engedjük-e, hogy az Istennel való találkozás átformáljon bennünket döntéseinkben, szokásainkban és kapcsolatainkban, vagy elszakadnak a hitbéli meggyőződéseink a mindennapi gyakorlatunk, életformánk és a magánélet és a munka során meghozott döntéseink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A tartós változás dinamizmusának elindításához szükséges </a:t>
            </a: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ökológiai megtérés egyben közösségi megtérés is.</a:t>
            </a:r>
          </a:p>
          <a:p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Párhuzamos emberi tapasztalat: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a természettel való találkozás, megajándékozottság, amely életre szólóan elkötelezettséget indít bennünk a természetvédelmére, amely sok-sok újra és újra meghozott döntésből fakadó tettekből épül fel életünk során. </a:t>
            </a:r>
          </a:p>
          <a:p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Megérintettség – Teremtettség, Megajándékozottság – Összetartozás</a:t>
            </a:r>
            <a:endParaRPr lang="hu-H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439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3BAA4569-3C82-304F-B754-0BE12FE8556B}"/>
              </a:ext>
            </a:extLst>
          </p:cNvPr>
          <p:cNvSpPr txBox="1"/>
          <p:nvPr/>
        </p:nvSpPr>
        <p:spPr>
          <a:xfrm>
            <a:off x="985695" y="80755"/>
            <a:ext cx="6915132" cy="860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1500"/>
              </a:spcAft>
            </a:pPr>
            <a:r>
              <a:rPr lang="en-US" sz="3600" b="1" spc="25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Átfogó</a:t>
            </a:r>
            <a:r>
              <a:rPr lang="en-US" sz="3600" b="1" spc="25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spc="25" dirty="0" err="1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ökológia</a:t>
            </a:r>
            <a:endParaRPr lang="en-US" sz="3600" b="1" spc="25" dirty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556F8C66-C4FA-492D-BB0F-CD9C9F69F578}"/>
              </a:ext>
            </a:extLst>
          </p:cNvPr>
          <p:cNvSpPr txBox="1"/>
          <p:nvPr/>
        </p:nvSpPr>
        <p:spPr>
          <a:xfrm>
            <a:off x="164387" y="914310"/>
            <a:ext cx="9023766" cy="1667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Alapvetően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fontos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olyan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átfogo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́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megoldásokat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keressünk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amelyek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figyelembe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veszik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természeti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rendszerek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egymással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és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társadalmi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rendszerekkel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valo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́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interakcióit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Nincs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két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egymástól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elkülönülő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válság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környezeti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és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társadalmi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hanem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csak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egyetlen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összetett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társadalmi-környezeti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válság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létezik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megoldás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fele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́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vezető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utak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átfogo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́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megközelítést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igényelnek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legyőzhessük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szegénységet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visszaadhassuk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kirekesztettek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méltóságát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és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ezzel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egyidejűleg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gondját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viselhessük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természetnek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LS, 139.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</a:pPr>
            <a:r>
              <a:rPr 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Ökológiai kultúrára van szükség</a:t>
            </a: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, amely hármas viszonyrendszerben  jelent eligazodási alapot: természet-ember, ember-ember és ember-teremtő, illetve teremtő-természet kapcsolatában.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EDA5A2E-9E0C-7D2E-15DB-F277D8DF8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710" b="-1"/>
          <a:stretch/>
        </p:blipFill>
        <p:spPr>
          <a:xfrm>
            <a:off x="9188153" y="555345"/>
            <a:ext cx="2839460" cy="2385043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A1153153-60F0-C6A6-6FA5-06ECA528743E}"/>
              </a:ext>
            </a:extLst>
          </p:cNvPr>
          <p:cNvSpPr txBox="1"/>
          <p:nvPr/>
        </p:nvSpPr>
        <p:spPr>
          <a:xfrm>
            <a:off x="164387" y="3389213"/>
            <a:ext cx="11863226" cy="3250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fejlődés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igazsága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annak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teljességében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áll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nem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lehet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valóságos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fejlődés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, ha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nem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az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egész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ember 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minden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ember 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fejlődése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Ez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Populorum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progressio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központi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üzenete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amely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ma is,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mindig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érvényes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.”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(Caritas in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veritate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18.48)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Párbeszéd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helyeinek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kialakítása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védelme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Párbeszéd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átláthatóság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döntési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folyamatokban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Különféle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projektek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környezeti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hatásainak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előzetes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figyelembevétele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átlátható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politikai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folyamatokat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párbeszédre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kész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alanyokat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követel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meg,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Környezeti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hatástanulmányt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szabadna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egy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terv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vagy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program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kidolgozása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után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elkészíteni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Kezdettől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fogva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kell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illeszteni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teenők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közé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interdiszciplinárisan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átláthatóan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minden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gazdasági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vagy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politikai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nyomásgyakorlástól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függetlenül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kell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elkészíteni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Össze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kell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kapcsolni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munkakörülményekre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valamint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az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emberek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testi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mentális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egészségére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helyi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gazdaságra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biztonságra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gyakorolt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lehetséges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hatások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vizsgálatával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Mindig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kell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érni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különböző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társadalmi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szereplők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egyetértését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akik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különféle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nézőpontokkal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megoldásokkal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lehetőségekkel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gazdagíthatják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az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eszmecserét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tárgyalóasztalnál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azonban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kiváltságos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helynek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kell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megilletnie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helyi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lakosokat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Őszinte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igaz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tudományos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politikai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vitákra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szükség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elég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csak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arra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figyelni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hogy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jogi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szabályozás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enged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(LS, 182-188</a:t>
            </a:r>
          </a:p>
        </p:txBody>
      </p:sp>
    </p:spTree>
    <p:extLst>
      <p:ext uri="{BB962C8B-B14F-4D97-AF65-F5344CB8AC3E}">
        <p14:creationId xmlns:p14="http://schemas.microsoft.com/office/powerpoint/2010/main" val="681086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C7E3EB9-1B59-9158-A07D-13A1F0273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bg2">
                    <a:lumMod val="50000"/>
                  </a:schemeClr>
                </a:solidFill>
              </a:rPr>
              <a:t>Egyéni és részben intézményi reakciók a </a:t>
            </a:r>
            <a:r>
              <a:rPr lang="hu-HU" dirty="0" err="1">
                <a:solidFill>
                  <a:schemeClr val="bg2">
                    <a:lumMod val="50000"/>
                  </a:schemeClr>
                </a:solidFill>
              </a:rPr>
              <a:t>klímareziliencia</a:t>
            </a:r>
            <a:r>
              <a:rPr lang="hu-HU" dirty="0">
                <a:solidFill>
                  <a:schemeClr val="bg2">
                    <a:lumMod val="50000"/>
                  </a:schemeClr>
                </a:solidFill>
              </a:rPr>
              <a:t> vonatkozásában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721BAEE-860E-4E7A-B5C6-6BF97DC46B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663838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hu-HU" b="1" dirty="0"/>
              <a:t>Nem kérdés</a:t>
            </a:r>
            <a:r>
              <a:rPr lang="hu-HU" dirty="0"/>
              <a:t>, vannak nehézségek, de túl leszünk rajtuk, mint korábban is.</a:t>
            </a:r>
          </a:p>
          <a:p>
            <a:pPr marL="457200" indent="-457200">
              <a:buAutoNum type="arabicPeriod"/>
            </a:pPr>
            <a:r>
              <a:rPr lang="hu-HU" b="1" dirty="0"/>
              <a:t>Forrás és technológiai kérdése</a:t>
            </a:r>
            <a:r>
              <a:rPr lang="hu-HU" dirty="0"/>
              <a:t> és megoldhatók a jelentkező problémák.</a:t>
            </a:r>
          </a:p>
          <a:p>
            <a:pPr marL="457200" indent="-457200">
              <a:buAutoNum type="arabicPeriod"/>
            </a:pPr>
            <a:r>
              <a:rPr lang="hu-HU" b="1" dirty="0"/>
              <a:t>Menekülési tervek kialakítása, felhalmozás </a:t>
            </a:r>
            <a:r>
              <a:rPr lang="hu-HU" dirty="0"/>
              <a:t>(nem veszi észre, hogy nem tudja magát kivonni a hatások alól).</a:t>
            </a:r>
          </a:p>
          <a:p>
            <a:pPr marL="457200" indent="-457200">
              <a:buAutoNum type="arabicPeriod"/>
            </a:pPr>
            <a:r>
              <a:rPr lang="hu-HU" dirty="0"/>
              <a:t>Példamutatás, segítségnyújtás, </a:t>
            </a:r>
            <a:r>
              <a:rPr lang="hu-HU" b="1" dirty="0"/>
              <a:t>a változás iránti elköteleződés</a:t>
            </a:r>
            <a:r>
              <a:rPr lang="hu-HU" dirty="0"/>
              <a:t>, felkészülés, tanulási képesség fejlesztése, alkalmazkodás, rugalmasság (reziliens)</a:t>
            </a:r>
          </a:p>
          <a:p>
            <a:pPr marL="457200" indent="-457200">
              <a:buAutoNum type="arabicPeriod"/>
            </a:pPr>
            <a:r>
              <a:rPr lang="hu-HU" b="1" dirty="0"/>
              <a:t>Szenvedés, önfeláldozás vállalása </a:t>
            </a:r>
            <a:r>
              <a:rPr lang="hu-HU" dirty="0"/>
              <a:t>egyetemes értékekért, hitéért, lemondás felvállalása embertársaiért (Viktor E. </a:t>
            </a:r>
            <a:r>
              <a:rPr lang="hu-HU" dirty="0" err="1"/>
              <a:t>Frankl</a:t>
            </a:r>
            <a:r>
              <a:rPr lang="hu-HU" dirty="0"/>
              <a:t>, Vértanúk, Jézus Kereszthalála és </a:t>
            </a:r>
            <a:r>
              <a:rPr lang="hu-HU" dirty="0" smtClean="0"/>
              <a:t>feltámadása)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8306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3BAA4569-3C82-304F-B754-0BE12FE8556B}"/>
              </a:ext>
            </a:extLst>
          </p:cNvPr>
          <p:cNvSpPr txBox="1"/>
          <p:nvPr/>
        </p:nvSpPr>
        <p:spPr>
          <a:xfrm>
            <a:off x="400014" y="1378426"/>
            <a:ext cx="11034445" cy="543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reziliencia a rendszer azon </a:t>
            </a:r>
            <a:r>
              <a:rPr lang="hu-H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képessége, amely biztosítja sokkhatás elviselését, és a lényeges funkciók gyors helyreállását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(D. </a:t>
            </a:r>
            <a:r>
              <a:rPr lang="hu-HU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Meadows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endParaRPr lang="hu-HU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hu-H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reziliencia</a:t>
            </a:r>
            <a:r>
              <a:rPr lang="hu-H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egy rendszer (egyén, erdő, város, gazdaság) </a:t>
            </a:r>
            <a:r>
              <a:rPr lang="hu-H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képessége a változásokhoz való alkalmazkodásra és a további fejlődésre.</a:t>
            </a:r>
            <a:r>
              <a:rPr lang="hu-H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képesség, hogy sokkhatásokat és zavart – mint a gazdasági válság vagy a klímaváltozás – a megújulás és innovatív gondolkodás ösztönzésére használja. A reziliens gondolkodás magában foglalja a tanulást, sokféleséget, és mindenekelőtt a hitet, hogy ember és természet szorosan kapcsolódik, lényegében egy </a:t>
            </a:r>
            <a:r>
              <a:rPr lang="hu-H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szocio</a:t>
            </a:r>
            <a:r>
              <a:rPr lang="hu-H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-ökológiai rendszert alkot.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hu-H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(Stockholm </a:t>
            </a:r>
            <a:r>
              <a:rPr lang="hu-H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Resilience</a:t>
            </a:r>
            <a:r>
              <a:rPr lang="hu-H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Center)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endParaRPr lang="hu-H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4D057BF-DFE1-79CC-11C3-6AE83193C76A}"/>
              </a:ext>
            </a:extLst>
          </p:cNvPr>
          <p:cNvSpPr txBox="1"/>
          <p:nvPr/>
        </p:nvSpPr>
        <p:spPr>
          <a:xfrm>
            <a:off x="2733403" y="135547"/>
            <a:ext cx="60938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hu-HU" sz="4000" b="1" kern="1400" spc="25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 a reziliencia?</a:t>
            </a:r>
            <a:endParaRPr lang="hu-HU" sz="4000" b="1" dirty="0">
              <a:solidFill>
                <a:schemeClr val="bg2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00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E50C07DD-1452-064D-98E6-416DE646346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105338" y="39883"/>
            <a:ext cx="8901641" cy="2603729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22CB322-D6FA-4E42-91C4-C429ED828362}"/>
              </a:ext>
            </a:extLst>
          </p:cNvPr>
          <p:cNvSpPr txBox="1"/>
          <p:nvPr/>
        </p:nvSpPr>
        <p:spPr>
          <a:xfrm>
            <a:off x="158524" y="1591281"/>
            <a:ext cx="60977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hu-HU" sz="4000" b="1" kern="1400" spc="25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Átalakulás</a:t>
            </a:r>
          </a:p>
        </p:txBody>
      </p:sp>
      <p:sp>
        <p:nvSpPr>
          <p:cNvPr id="2" name="Téglalap 1"/>
          <p:cNvSpPr/>
          <p:nvPr/>
        </p:nvSpPr>
        <p:spPr>
          <a:xfrm>
            <a:off x="170641" y="2766902"/>
            <a:ext cx="1156127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u-H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szocio</a:t>
            </a:r>
            <a:r>
              <a:rPr lang="hu-H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-ökológiai rendszerben történő változásnak 3 fázisát azonosítható:</a:t>
            </a:r>
          </a:p>
          <a:p>
            <a:pPr algn="just">
              <a:spcAft>
                <a:spcPts val="0"/>
              </a:spcAft>
            </a:pPr>
            <a:endParaRPr lang="hu-H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 algn="just">
              <a:buFontTx/>
              <a:buAutoNum type="arabicPeriod"/>
            </a:pPr>
            <a:r>
              <a:rPr lang="hu-HU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szocio</a:t>
            </a:r>
            <a:r>
              <a:rPr lang="hu-HU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-ökológiai változásokra való felkészülés – </a:t>
            </a:r>
            <a:r>
              <a:rPr lang="hu-H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 előkészületi szakaszban hasznosak lehetnek a kísérletek alternatív irányvonalak, megoldások élesítésére, amelyek készen állhatnak, ha egy valódi lehetőség adódik.</a:t>
            </a:r>
          </a:p>
          <a:p>
            <a:pPr marL="228600" indent="-228600" algn="just">
              <a:buFontTx/>
              <a:buAutoNum type="arabicPeriod"/>
            </a:pPr>
            <a:endParaRPr lang="hu-HU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 algn="just">
              <a:spcAft>
                <a:spcPts val="0"/>
              </a:spcAft>
              <a:buAutoNum type="arabicPeriod"/>
            </a:pPr>
            <a:r>
              <a:rPr lang="hu-HU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 átmenet irányítása –</a:t>
            </a:r>
            <a:r>
              <a:rPr lang="hu-H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navigációs fázisban intézményi vállalkozók (akik sikeresen mérik fel a társadalmi innovációkat, úgymint új intézkedések és irányítási mód az adott lehetőségekhez mérten), képesek megtalálni a megfelelő csatornákat, megfelelő időben az adott ügyhöz</a:t>
            </a:r>
          </a:p>
          <a:p>
            <a:pPr marL="228600" indent="-228600" algn="just">
              <a:spcAft>
                <a:spcPts val="0"/>
              </a:spcAft>
              <a:buAutoNum type="arabicPeriod"/>
            </a:pPr>
            <a:endParaRPr lang="hu-HU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 algn="just">
              <a:buFontTx/>
              <a:buAutoNum type="arabicPeriod"/>
            </a:pPr>
            <a:r>
              <a:rPr lang="hu-HU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 új reziliens irányvonal felépítése – </a:t>
            </a:r>
            <a:r>
              <a:rPr lang="hu-H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reziliencia felépítésének 3. szakaszában az „összekötő” szervezetek </a:t>
            </a:r>
            <a:r>
              <a:rPr lang="hu-H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fontosak</a:t>
            </a:r>
            <a:r>
              <a:rPr lang="hu-H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az elinduláshoz és a közös problémamegoldás </a:t>
            </a:r>
            <a:r>
              <a:rPr lang="hu-HU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kulcszemélyeinek</a:t>
            </a:r>
            <a:r>
              <a:rPr lang="hu-H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mobilizálásához. Ezek a szervezetek elősegíthetik a horizontális és vertikális kapcsolatok létrejöttét, többszintű irányítási módot, amely támogatja az ökológiai rendszerről való gondoskodást.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256236" y="2299167"/>
            <a:ext cx="547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Valóság-Figyelem-Ökológiai megtérés-Átfogó ökológia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86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0EA81D-8F3F-324C-8DF8-36C6566BD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772" y="220269"/>
            <a:ext cx="10515600" cy="730345"/>
          </a:xfrm>
        </p:spPr>
        <p:txBody>
          <a:bodyPr>
            <a:normAutofit/>
          </a:bodyPr>
          <a:lstStyle/>
          <a:p>
            <a:r>
              <a:rPr lang="hu-H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Adaptív kormányzás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F66C3C6-15AC-3A43-9BDE-40D0AEB0FAB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9314" y="950614"/>
            <a:ext cx="11588516" cy="4351338"/>
          </a:xfrm>
        </p:spPr>
        <p:txBody>
          <a:bodyPr>
            <a:noAutofit/>
          </a:bodyPr>
          <a:lstStyle/>
          <a:p>
            <a:r>
              <a:rPr lang="hu-HU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18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szocio</a:t>
            </a:r>
            <a:r>
              <a:rPr lang="hu-HU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-ökológiai rendszerek kormányzása </a:t>
            </a:r>
            <a:r>
              <a:rPr lang="hu-HU" sz="1800" b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kollaboratív</a:t>
            </a:r>
            <a:r>
              <a:rPr lang="hu-HU" sz="18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, rugalmas és tanulás alapú </a:t>
            </a:r>
            <a:r>
              <a:rPr lang="hu-HU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kell, hogy legyen egy fokozódóan bizonytalan világban. Lényege, hogy </a:t>
            </a:r>
            <a:r>
              <a:rPr lang="hu-HU" sz="18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összekapcsolja a szereplőket, </a:t>
            </a:r>
            <a:r>
              <a:rPr lang="hu-HU" sz="1800" b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intézeteket</a:t>
            </a:r>
            <a:r>
              <a:rPr lang="hu-HU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 és képesség tegye az ökoszisztéma kezelést arra, hogy szembe nézzen a meglepetésekkel és bizonytalansággal</a:t>
            </a:r>
            <a:r>
              <a:rPr lang="hu-HU" sz="1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1800" b="1" cap="non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(Okosság-Közöség-Hálózat)</a:t>
            </a:r>
            <a:endParaRPr lang="hu-HU" sz="1800" b="1" cap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Fontos érdekeltek preferenciáit figyelembe vesszük, hanem hogy tudatosan reagálunk az ökoszisztéma dinamikájára és változásaira, vagyis </a:t>
            </a:r>
            <a:r>
              <a:rPr lang="hu-HU" sz="18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fejlesztések számolnak a bioszférától való függésünkkel</a:t>
            </a:r>
            <a:r>
              <a:rPr lang="hu-HU" sz="1800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1800" b="1" cap="non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(Természeti törvények-Valóság)</a:t>
            </a:r>
            <a:endParaRPr lang="hu-HU" sz="1800" b="1" cap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Habár az </a:t>
            </a:r>
            <a:r>
              <a:rPr lang="hu-HU" sz="18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ökoszisztéma szolgáltatások irányítási gyakorlata </a:t>
            </a:r>
            <a:r>
              <a:rPr lang="hu-HU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leginkább </a:t>
            </a:r>
            <a:r>
              <a:rPr lang="hu-HU" sz="18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helyi</a:t>
            </a:r>
            <a:r>
              <a:rPr lang="hu-HU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 kontextusban mutatkozik meg, az </a:t>
            </a:r>
            <a:r>
              <a:rPr lang="hu-HU" sz="18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adaptív irányító rendszerek többszintűek</a:t>
            </a:r>
            <a:r>
              <a:rPr lang="hu-HU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, összekapcsolják a helyi, nemzeti és nemzetközi szinteket</a:t>
            </a:r>
            <a:r>
              <a:rPr lang="hu-HU" sz="1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1800" b="1" cap="non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(Részvétel-Tudás)</a:t>
            </a:r>
            <a:endParaRPr lang="hu-HU" sz="18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18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reziliencia</a:t>
            </a:r>
            <a:r>
              <a:rPr lang="hu-HU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 kiépítése a gyakorlatban valóban </a:t>
            </a:r>
            <a:r>
              <a:rPr lang="hu-HU" sz="18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kölcsönösen összefüggő </a:t>
            </a:r>
            <a:r>
              <a:rPr lang="hu-HU" sz="18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szocio</a:t>
            </a:r>
            <a:r>
              <a:rPr lang="hu-HU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-ökológiai rendszerekről szól. </a:t>
            </a:r>
            <a:r>
              <a:rPr lang="hu-HU" sz="18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Tanulás-központú, többszintű megközelítést igényel</a:t>
            </a:r>
            <a:r>
              <a:rPr lang="hu-HU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, amely összefogja a közösségi és magán szereplőket, hogy megoszthassák a kockázatot, a tervezést és a gyors változások utáni </a:t>
            </a:r>
            <a:r>
              <a:rPr lang="hu-HU" sz="18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újraszervezés</a:t>
            </a:r>
            <a:r>
              <a:rPr lang="hu-HU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 terhét</a:t>
            </a:r>
            <a:r>
              <a:rPr lang="hu-HU" sz="1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1800" b="1" cap="non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(Átfogó ökológia)</a:t>
            </a:r>
            <a:endParaRPr lang="hu-HU" sz="18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Az adaptív irányítás lényege, hogy számol a sokkhatásokkal, meglepetésekkel és a különböző léptékekben jelentkező rendellenességekkel, katasztrófákkal, és klímaváltozással</a:t>
            </a:r>
            <a:r>
              <a:rPr lang="hu-HU" sz="1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1800" b="1" cap="non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(Okosság-Tanulás)</a:t>
            </a:r>
            <a:endParaRPr lang="hu-HU" sz="18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Folyamatainak szüksége van egy fórumra, hogy hidat képezzen a szektorok és szervezeti szintek között. Ezek a folyamatok a bizalomépítés, vertikális és horizontális együttműködés, tanulás, értelmezés, közös érdekeltségek meghatározása, konfliktuskezelés, megfelelő intézményi kapacitásokat és készségeket igényelnek.</a:t>
            </a:r>
          </a:p>
          <a:p>
            <a:endParaRPr lang="hu-HU" sz="18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92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1B45BE-CC9A-EB46-8708-3F571E824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349" y="54313"/>
            <a:ext cx="10364451" cy="1596177"/>
          </a:xfrm>
        </p:spPr>
        <p:txBody>
          <a:bodyPr>
            <a:normAutofit/>
          </a:bodyPr>
          <a:lstStyle/>
          <a:p>
            <a:r>
              <a:rPr lang="hu-HU" sz="40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Szocio</a:t>
            </a:r>
            <a:r>
              <a:rPr lang="hu-H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-ökológiai fejlesztések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FB03E0B-231E-0E4C-B84D-3006B53E58B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7546" y="1825625"/>
            <a:ext cx="10696254" cy="4351338"/>
          </a:xfrm>
        </p:spPr>
        <p:txBody>
          <a:bodyPr>
            <a:normAutofit lnSpcReduction="10000"/>
          </a:bodyPr>
          <a:lstStyle/>
          <a:p>
            <a:r>
              <a:rPr lang="hu-HU" cap="none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szocio</a:t>
            </a:r>
            <a:r>
              <a:rPr lang="hu-HU" cap="none" dirty="0">
                <a:latin typeface="Calibri" panose="020F0502020204030204" pitchFamily="34" charset="0"/>
                <a:cs typeface="Calibri" panose="020F0502020204030204" pitchFamily="34" charset="0"/>
              </a:rPr>
              <a:t>-ökológiai innovációkhoz 3 tényező bevonása szükséges: </a:t>
            </a:r>
            <a:r>
              <a:rPr lang="hu-HU" b="1" cap="none" dirty="0">
                <a:latin typeface="Calibri" panose="020F0502020204030204" pitchFamily="34" charset="0"/>
                <a:cs typeface="Calibri" panose="020F0502020204030204" pitchFamily="34" charset="0"/>
              </a:rPr>
              <a:t>technológia, kormányzás, ökoszisztéma gondnokság</a:t>
            </a:r>
            <a:r>
              <a:rPr lang="hu-HU" cap="none" dirty="0">
                <a:latin typeface="Calibri" panose="020F0502020204030204" pitchFamily="34" charset="0"/>
                <a:cs typeface="Calibri" panose="020F0502020204030204" pitchFamily="34" charset="0"/>
              </a:rPr>
              <a:t>. Együtt ez a 3 terület gondoskodik a </a:t>
            </a:r>
            <a:r>
              <a:rPr lang="hu-HU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szocio</a:t>
            </a:r>
            <a:r>
              <a:rPr lang="hu-HU" cap="none" dirty="0">
                <a:latin typeface="Calibri" panose="020F0502020204030204" pitchFamily="34" charset="0"/>
                <a:cs typeface="Calibri" panose="020F0502020204030204" pitchFamily="34" charset="0"/>
              </a:rPr>
              <a:t>-ökológiai rendszerek kezelésében és irányításában </a:t>
            </a:r>
            <a:r>
              <a:rPr lang="hu-HU" b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„új utak”</a:t>
            </a:r>
            <a:r>
              <a:rPr lang="hu-HU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cap="none" dirty="0">
                <a:latin typeface="Calibri" panose="020F0502020204030204" pitchFamily="34" charset="0"/>
                <a:cs typeface="Calibri" panose="020F0502020204030204" pitchFamily="34" charset="0"/>
              </a:rPr>
              <a:t>megjelenéséről és elterjedéséről.</a:t>
            </a:r>
          </a:p>
          <a:p>
            <a:r>
              <a:rPr lang="hu-HU" cap="none" dirty="0">
                <a:latin typeface="Calibri" panose="020F0502020204030204" pitchFamily="34" charset="0"/>
                <a:cs typeface="Calibri" panose="020F0502020204030204" pitchFamily="34" charset="0"/>
              </a:rPr>
              <a:t>A koncepció kombinálja az átmenet-kezelés, a szociális fejlesztés, vállalkozás irányvonalát a reziliens gondolkodással és </a:t>
            </a:r>
            <a:r>
              <a:rPr lang="hu-HU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szocio</a:t>
            </a:r>
            <a:r>
              <a:rPr lang="hu-HU" cap="none" dirty="0">
                <a:latin typeface="Calibri" panose="020F0502020204030204" pitchFamily="34" charset="0"/>
                <a:cs typeface="Calibri" panose="020F0502020204030204" pitchFamily="34" charset="0"/>
              </a:rPr>
              <a:t>-ökológiai rendszerek tanulmányozásával.</a:t>
            </a:r>
          </a:p>
          <a:p>
            <a:r>
              <a:rPr lang="hu-HU" cap="none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szocio</a:t>
            </a:r>
            <a:r>
              <a:rPr lang="hu-HU" cap="none" dirty="0">
                <a:latin typeface="Calibri" panose="020F0502020204030204" pitchFamily="34" charset="0"/>
                <a:cs typeface="Calibri" panose="020F0502020204030204" pitchFamily="34" charset="0"/>
              </a:rPr>
              <a:t>-ökológiai innovációt szociális és technológiai fejlesztésként definiálják – ezek magukban foglalnak új stratégiákat, koncepciókat, elképzeléseket, intézményeket és szervezeteket -, melyek serkentik a </a:t>
            </a:r>
            <a:r>
              <a:rPr lang="hu-HU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szocio</a:t>
            </a:r>
            <a:r>
              <a:rPr lang="hu-HU" cap="none" dirty="0">
                <a:latin typeface="Calibri" panose="020F0502020204030204" pitchFamily="34" charset="0"/>
                <a:cs typeface="Calibri" panose="020F0502020204030204" pitchFamily="34" charset="0"/>
              </a:rPr>
              <a:t>-ökológiai rendszerek képességét az alapvető ökoszisztémák állapotának és funkciójának adaptív védelmét.</a:t>
            </a:r>
          </a:p>
          <a:p>
            <a:r>
              <a:rPr lang="hu-HU" cap="none" dirty="0">
                <a:latin typeface="Calibri" panose="020F0502020204030204" pitchFamily="34" charset="0"/>
                <a:cs typeface="Calibri" panose="020F0502020204030204" pitchFamily="34" charset="0"/>
              </a:rPr>
              <a:t>Elősegíthetik a tanulási készséget, a dinamikus ökoszisztémákból származó környezeti </a:t>
            </a:r>
            <a:r>
              <a:rPr lang="hu-HU" b="1" cap="none" dirty="0">
                <a:latin typeface="Calibri" panose="020F0502020204030204" pitchFamily="34" charset="0"/>
                <a:cs typeface="Calibri" panose="020F0502020204030204" pitchFamily="34" charset="0"/>
              </a:rPr>
              <a:t>visszacsatolások kezelését és megoldását</a:t>
            </a:r>
            <a:r>
              <a:rPr lang="hu-HU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b="1" cap="non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(Átfogó ökológia-Valóság)</a:t>
            </a:r>
            <a:endParaRPr lang="hu-HU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479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BBA96EE-1196-0F4E-AAEC-E6DF64248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065" y="125358"/>
            <a:ext cx="10364451" cy="1596177"/>
          </a:xfrm>
        </p:spPr>
        <p:txBody>
          <a:bodyPr>
            <a:normAutofit/>
          </a:bodyPr>
          <a:lstStyle/>
          <a:p>
            <a:r>
              <a:rPr lang="hu-HU" sz="40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Szocio</a:t>
            </a:r>
            <a:r>
              <a:rPr lang="hu-H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-ökológiai csapdák </a:t>
            </a:r>
          </a:p>
        </p:txBody>
      </p:sp>
      <p:sp>
        <p:nvSpPr>
          <p:cNvPr id="4" name="Téglalap 3"/>
          <p:cNvSpPr/>
          <p:nvPr/>
        </p:nvSpPr>
        <p:spPr>
          <a:xfrm>
            <a:off x="913775" y="1721535"/>
            <a:ext cx="1036445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A társadalmi jelenségek, mint nyomor, gazdasági lehetőségek és identitás kölcsönhatásban vannak az ökoszisztéma változásaival, sérülékeny fejlődési pályákat generálhatnak és </a:t>
            </a:r>
            <a:r>
              <a:rPr lang="hu-HU" sz="2000" b="1" dirty="0">
                <a:latin typeface="Calibri" panose="020F0502020204030204" pitchFamily="34" charset="0"/>
                <a:cs typeface="Calibri" panose="020F0502020204030204" pitchFamily="34" charset="0"/>
              </a:rPr>
              <a:t>nemkívánatos állapotokat </a:t>
            </a:r>
            <a:r>
              <a:rPr lang="hu-H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rezilienssé</a:t>
            </a:r>
            <a:r>
              <a:rPr lang="hu-H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tehetnek a változásra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. Ezek a </a:t>
            </a:r>
            <a:r>
              <a:rPr lang="hu-H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szocio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-ökológiai csapdák.</a:t>
            </a:r>
          </a:p>
          <a:p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Az emberi tevékenység hatással van a visszacsatolási körökre és hajtóerőkre. Ez megváltoztatja az ökoszisztéma szolgáltatások működését, amelyektől az emberi jólét függ, és társadalmi hatásokat idéz elő.</a:t>
            </a:r>
          </a:p>
          <a:p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A szereplők és intézmények kölcsönhatásban vannak az ökológiai változásokkal és </a:t>
            </a:r>
            <a:r>
              <a:rPr lang="hu-HU" sz="2000" b="1" dirty="0">
                <a:latin typeface="Calibri" panose="020F0502020204030204" pitchFamily="34" charset="0"/>
                <a:cs typeface="Calibri" panose="020F0502020204030204" pitchFamily="34" charset="0"/>
              </a:rPr>
              <a:t>észrevétlenül elzárják a fejlődés útját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, az ilyen helyzetekből nehéz kikerülni, a szakaszos, apró változtatások nem alkalmasak erre</a:t>
            </a:r>
            <a:r>
              <a:rPr lang="hu-H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(Valóság-Okosság-Rendszergondolkodás)</a:t>
            </a:r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szocio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-ökológiai csapdákhoz tartoznak a természeti erőforrás kezelés problémái, ugyanúgy mint az összetett társadalmak szétesése.</a:t>
            </a:r>
          </a:p>
        </p:txBody>
      </p:sp>
    </p:spTree>
    <p:extLst>
      <p:ext uri="{BB962C8B-B14F-4D97-AF65-F5344CB8AC3E}">
        <p14:creationId xmlns:p14="http://schemas.microsoft.com/office/powerpoint/2010/main" val="1035106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B96C7D1C-4800-8342-8417-A4C1FCFE1C2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859591" y="774583"/>
            <a:ext cx="7615662" cy="3046264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8AD216B-6CBE-384B-BBC6-6293FF7B2B81}"/>
              </a:ext>
            </a:extLst>
          </p:cNvPr>
          <p:cNvSpPr txBox="1"/>
          <p:nvPr/>
        </p:nvSpPr>
        <p:spPr>
          <a:xfrm>
            <a:off x="304428" y="66697"/>
            <a:ext cx="60977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hu-HU" sz="4000" b="1" kern="1400" spc="25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Tudásbázisok és tanulás </a:t>
            </a:r>
          </a:p>
        </p:txBody>
      </p:sp>
      <p:sp>
        <p:nvSpPr>
          <p:cNvPr id="2" name="Téglalap 1"/>
          <p:cNvSpPr/>
          <p:nvPr/>
        </p:nvSpPr>
        <p:spPr>
          <a:xfrm>
            <a:off x="556774" y="3004652"/>
            <a:ext cx="10918479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különféle tudásbázisok különböző oldalról világítják meg a </a:t>
            </a:r>
            <a:r>
              <a:rPr lang="hu-HU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szocio</a:t>
            </a:r>
            <a:r>
              <a:rPr 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-ökológiai rendszerek dinamikáját</a:t>
            </a: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, és ha együtt alkalmazzuk őket, akkor </a:t>
            </a:r>
            <a:r>
              <a:rPr lang="hu-HU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egy gazdagabb, gyakran meglepő eredmény születik</a:t>
            </a: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, amely lehetővé teszi a működés finomhangolását. Az adaptív működésnél, a tudás és az irányítási gyakorlat folyamatosan ellenőrzés alatt áll, és finomodik az </a:t>
            </a:r>
            <a:r>
              <a:rPr lang="hu-HU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ökoszisztéma alapos </a:t>
            </a:r>
            <a:r>
              <a:rPr lang="hu-HU" sz="16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monitoringja</a:t>
            </a:r>
            <a:r>
              <a:rPr lang="hu-HU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során. A </a:t>
            </a:r>
            <a:r>
              <a:rPr 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szocio</a:t>
            </a: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-ökológiai rendszerekről való gondoskodásban nagyon hasznosak az intézmények, amelyek támogatják a kombinált tudásbázisok alkalmazását a folyamatos tanuláshoz.</a:t>
            </a:r>
          </a:p>
          <a:p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Az </a:t>
            </a:r>
            <a:r>
              <a:rPr 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adaptív együttműködő irányítás</a:t>
            </a: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, kormányzás egyfajta megközelítés, megkönnyíti az ismeretek cseréjét és a tanulást olyan szereplők között, akik a </a:t>
            </a:r>
            <a:r>
              <a:rPr 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szocio</a:t>
            </a: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-ökológiai rendszer különböző részeivel eltérő kapcsolatban vannak.</a:t>
            </a:r>
          </a:p>
          <a:p>
            <a:endParaRPr 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hagyományos ökológiai tudásbázisok </a:t>
            </a: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nem csak függenek az alapvető ökoszisztéma szolgáltatásoktól, hanem fenn is tartják azokat. Az emlékezet megtartja, hosszú ideig tárolja, újjáéleszti a tudást, tapasztalatot és a helyi ökoszisztéma és szolgáltatásai működtetésének gyakorlatát. </a:t>
            </a:r>
            <a:r>
              <a:rPr 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Különösen fontos ez </a:t>
            </a:r>
            <a:r>
              <a:rPr lang="hu-H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a változás és krízis periódusaiban, alapot biztosít a szabályok módosításához </a:t>
            </a:r>
            <a:r>
              <a:rPr 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és általában évtizedes távlatban működik. </a:t>
            </a: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szocio</a:t>
            </a: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-ökológiai emlékezet segít megtartani azokat a tapasztalatokat, amelyek </a:t>
            </a:r>
            <a:r>
              <a:rPr 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kombinálhatóak</a:t>
            </a: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 az új tudással és a </a:t>
            </a:r>
            <a:r>
              <a:rPr 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szocio</a:t>
            </a: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-ökológiai innováció tanulásával. Azonban ez az emlékezet korlátozhatja is a tanulást és fejlődést és hozzájárulhat csapdákhoz, társadalmak széteséséhez. </a:t>
            </a:r>
          </a:p>
        </p:txBody>
      </p:sp>
    </p:spTree>
    <p:extLst>
      <p:ext uri="{BB962C8B-B14F-4D97-AF65-F5344CB8AC3E}">
        <p14:creationId xmlns:p14="http://schemas.microsoft.com/office/powerpoint/2010/main" val="3149552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07237E1-9858-5623-FAE6-A6848E680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19" y="44624"/>
            <a:ext cx="10179201" cy="93610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u-HU" sz="2400" b="1" dirty="0">
                <a:effectLst/>
                <a:latin typeface="+mn-lt"/>
                <a:ea typeface="Times New Roman" panose="02020603050405020304" pitchFamily="18" charset="0"/>
              </a:rPr>
              <a:t>Együttműködés – </a:t>
            </a:r>
            <a:r>
              <a:rPr lang="hu-HU" sz="2400" b="1" dirty="0" err="1">
                <a:effectLst/>
                <a:latin typeface="+mn-lt"/>
                <a:ea typeface="Times New Roman" panose="02020603050405020304" pitchFamily="18" charset="0"/>
              </a:rPr>
              <a:t>Ráhangolódás</a:t>
            </a:r>
            <a:r>
              <a:rPr lang="hu-HU" sz="2400" b="1" dirty="0">
                <a:effectLst/>
                <a:latin typeface="+mn-lt"/>
                <a:ea typeface="Times New Roman" panose="02020603050405020304" pitchFamily="18" charset="0"/>
              </a:rPr>
              <a:t> – Rendszerbeavatkozás alkalmazkodó szemlélettel</a:t>
            </a:r>
            <a:endParaRPr lang="hu-HU" sz="2400" dirty="0">
              <a:latin typeface="+mn-l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0F2BF45-E2ED-C447-1224-A8DA6664B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787" y="983261"/>
            <a:ext cx="5408488" cy="4351338"/>
          </a:xfrm>
        </p:spPr>
        <p:txBody>
          <a:bodyPr>
            <a:noAutofit/>
          </a:bodyPr>
          <a:lstStyle/>
          <a:p>
            <a:pPr marL="223838" indent="-223838">
              <a:lnSpc>
                <a:spcPct val="150000"/>
              </a:lnSpc>
              <a:buNone/>
            </a:pPr>
            <a:r>
              <a:rPr lang="hu-HU" sz="1600" dirty="0">
                <a:effectLst/>
                <a:ea typeface="Times New Roman" panose="02020603050405020304" pitchFamily="18" charset="0"/>
              </a:rPr>
              <a:t>1. A rendszerviselkedésének, működésének megfigyelése (ritmusának érzékelése)</a:t>
            </a:r>
          </a:p>
          <a:p>
            <a:pPr marL="223838" indent="-223838">
              <a:lnSpc>
                <a:spcPct val="150000"/>
              </a:lnSpc>
              <a:buNone/>
            </a:pPr>
            <a:r>
              <a:rPr lang="hu-HU" sz="1600" dirty="0">
                <a:effectLst/>
                <a:ea typeface="Times New Roman" panose="02020603050405020304" pitchFamily="18" charset="0"/>
              </a:rPr>
              <a:t>2. Rendszerműködése során felhalmozott tudás megismerése</a:t>
            </a:r>
          </a:p>
          <a:p>
            <a:pPr marL="223838" indent="-223838">
              <a:lnSpc>
                <a:spcPct val="150000"/>
              </a:lnSpc>
              <a:buNone/>
            </a:pPr>
            <a:r>
              <a:rPr lang="hu-HU" sz="1600" dirty="0">
                <a:effectLst/>
                <a:ea typeface="Times New Roman" panose="02020603050405020304" pitchFamily="18" charset="0"/>
              </a:rPr>
              <a:t>3. A különböző gondolkodási modellek megértése és </a:t>
            </a:r>
            <a:r>
              <a:rPr lang="hu-HU" sz="1600" dirty="0" err="1">
                <a:effectLst/>
                <a:ea typeface="Times New Roman" panose="02020603050405020304" pitchFamily="18" charset="0"/>
              </a:rPr>
              <a:t>korlátainak</a:t>
            </a:r>
            <a:r>
              <a:rPr lang="hu-HU" sz="1600" dirty="0">
                <a:effectLst/>
                <a:ea typeface="Times New Roman" panose="02020603050405020304" pitchFamily="18" charset="0"/>
              </a:rPr>
              <a:t> figyelembevétele</a:t>
            </a:r>
          </a:p>
          <a:p>
            <a:pPr marL="223838" indent="-223838">
              <a:lnSpc>
                <a:spcPct val="150000"/>
              </a:lnSpc>
              <a:buNone/>
            </a:pPr>
            <a:r>
              <a:rPr lang="hu-HU" sz="1600" dirty="0">
                <a:effectLst/>
                <a:ea typeface="Times New Roman" panose="02020603050405020304" pitchFamily="18" charset="0"/>
              </a:rPr>
              <a:t>4. Alázatos és tanuló szemlélet és hozzáállás elsajátítása (a hibák jelentőségének és szerepének a felismerése)</a:t>
            </a:r>
          </a:p>
          <a:p>
            <a:pPr marL="223838" indent="-223838">
              <a:lnSpc>
                <a:spcPct val="150000"/>
              </a:lnSpc>
              <a:buNone/>
            </a:pPr>
            <a:r>
              <a:rPr lang="hu-HU" sz="1600" dirty="0">
                <a:effectLst/>
                <a:ea typeface="Times New Roman" panose="02020603050405020304" pitchFamily="18" charset="0"/>
              </a:rPr>
              <a:t>5. Az információ tisztelete, megbecsülése és védelme</a:t>
            </a:r>
          </a:p>
          <a:p>
            <a:pPr marL="223838" indent="-223838">
              <a:lnSpc>
                <a:spcPct val="150000"/>
              </a:lnSpc>
              <a:buNone/>
            </a:pPr>
            <a:r>
              <a:rPr lang="hu-HU" sz="1600" dirty="0">
                <a:effectLst/>
                <a:ea typeface="Times New Roman" panose="02020603050405020304" pitchFamily="18" charset="0"/>
              </a:rPr>
              <a:t>6. Felelősségek kialakítása a rendszerben</a:t>
            </a:r>
          </a:p>
          <a:p>
            <a:pPr marL="223838" indent="-223838">
              <a:lnSpc>
                <a:spcPct val="150000"/>
              </a:lnSpc>
              <a:buNone/>
            </a:pPr>
            <a:r>
              <a:rPr lang="hu-HU" sz="1600" dirty="0">
                <a:effectLst/>
                <a:ea typeface="Times New Roman" panose="02020603050405020304" pitchFamily="18" charset="0"/>
              </a:rPr>
              <a:t>7. A visszajelző rendszer működését biztosító folyamatok és felelősségi körök (policy) kialakítása</a:t>
            </a:r>
          </a:p>
          <a:p>
            <a:endParaRPr lang="hu-HU" sz="16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127E52A-7353-6476-7605-D24E2F02E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F3BC7-DA34-5446-9A33-D4FF0AC1793B}" type="slidenum">
              <a:rPr lang="hu-HU" smtClean="0"/>
              <a:t>19</a:t>
            </a:fld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5954392-1EB6-4BBC-E38A-D9BFCD9F5175}"/>
              </a:ext>
            </a:extLst>
          </p:cNvPr>
          <p:cNvSpPr txBox="1"/>
          <p:nvPr/>
        </p:nvSpPr>
        <p:spPr>
          <a:xfrm>
            <a:off x="6007814" y="1690688"/>
            <a:ext cx="6097712" cy="3776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hu-HU" sz="1600" cap="all" dirty="0">
                <a:effectLst/>
                <a:ea typeface="Times New Roman" panose="02020603050405020304" pitchFamily="18" charset="0"/>
              </a:rPr>
              <a:t>8. Arra figyelni, ami fontos és nem csak arra, ami mérhető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hu-HU" sz="1600" cap="all" dirty="0">
                <a:effectLst/>
                <a:ea typeface="Times New Roman" panose="02020603050405020304" pitchFamily="18" charset="0"/>
              </a:rPr>
              <a:t>9. A figyelem teljes rendszerre irányuljon ne csak a problémára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hu-HU" sz="1600" cap="all" dirty="0">
                <a:effectLst/>
                <a:ea typeface="Times New Roman" panose="02020603050405020304" pitchFamily="18" charset="0"/>
              </a:rPr>
              <a:t>10. Kitágított időhorizont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hu-HU" sz="1600" cap="all" dirty="0">
                <a:effectLst/>
                <a:ea typeface="Times New Roman" panose="02020603050405020304" pitchFamily="18" charset="0"/>
              </a:rPr>
              <a:t>11. Kitágított gondolkodási horizont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hu-HU" sz="1600" cap="all" dirty="0">
                <a:effectLst/>
                <a:ea typeface="Times New Roman" panose="02020603050405020304" pitchFamily="18" charset="0"/>
              </a:rPr>
              <a:t>12. A gondoskodás határainak kiterjesztése.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hu-HU" sz="1600" cap="all" dirty="0">
                <a:effectLst/>
                <a:ea typeface="Times New Roman" panose="02020603050405020304" pitchFamily="18" charset="0"/>
              </a:rPr>
              <a:t>13. A komplexitás ünneplése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hu-HU" sz="1600" cap="all" dirty="0">
                <a:effectLst/>
                <a:ea typeface="Times New Roman" panose="02020603050405020304" pitchFamily="18" charset="0"/>
              </a:rPr>
              <a:t>14. A jóság jelenlétének és céljának tudatosítása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ADA1BAE-5166-A2E2-47C9-8E1038633F3F}"/>
              </a:ext>
            </a:extLst>
          </p:cNvPr>
          <p:cNvSpPr txBox="1"/>
          <p:nvPr/>
        </p:nvSpPr>
        <p:spPr>
          <a:xfrm>
            <a:off x="7608168" y="5892582"/>
            <a:ext cx="3312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effectLst/>
                <a:latin typeface="+mn-lt"/>
                <a:ea typeface="Times New Roman" panose="02020603050405020304" pitchFamily="18" charset="0"/>
              </a:rPr>
              <a:t>(</a:t>
            </a:r>
            <a:r>
              <a:rPr lang="hu-HU" sz="1400" dirty="0" err="1">
                <a:effectLst/>
                <a:latin typeface="+mn-lt"/>
                <a:ea typeface="Times New Roman" panose="02020603050405020304" pitchFamily="18" charset="0"/>
              </a:rPr>
              <a:t>Donella</a:t>
            </a:r>
            <a:r>
              <a:rPr lang="hu-HU" sz="1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hu-HU" sz="1400" dirty="0" err="1">
                <a:effectLst/>
                <a:latin typeface="+mn-lt"/>
                <a:ea typeface="Times New Roman" panose="02020603050405020304" pitchFamily="18" charset="0"/>
              </a:rPr>
              <a:t>Meadows</a:t>
            </a:r>
            <a:r>
              <a:rPr lang="hu-HU" sz="1400" dirty="0">
                <a:effectLst/>
                <a:latin typeface="+mn-lt"/>
                <a:ea typeface="Times New Roman" panose="02020603050405020304" pitchFamily="18" charset="0"/>
              </a:rPr>
              <a:t>, 2002)</a:t>
            </a:r>
            <a:br>
              <a:rPr lang="hu-HU" sz="1400" dirty="0">
                <a:effectLst/>
                <a:latin typeface="+mn-lt"/>
                <a:ea typeface="Times New Roman" panose="02020603050405020304" pitchFamily="18" charset="0"/>
              </a:rPr>
            </a:br>
            <a:endParaRPr lang="hu-HU" sz="1400" dirty="0"/>
          </a:p>
        </p:txBody>
      </p:sp>
      <p:sp>
        <p:nvSpPr>
          <p:cNvPr id="8" name="Lefelé nyíl 7"/>
          <p:cNvSpPr/>
          <p:nvPr/>
        </p:nvSpPr>
        <p:spPr>
          <a:xfrm>
            <a:off x="140991" y="1179688"/>
            <a:ext cx="261257" cy="102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Keret 4">
            <a:extLst>
              <a:ext uri="{FF2B5EF4-FFF2-40B4-BE49-F238E27FC236}">
                <a16:creationId xmlns:a16="http://schemas.microsoft.com/office/drawing/2014/main" id="{4205A4F0-C210-2560-3B6A-0300ADFE0110}"/>
              </a:ext>
            </a:extLst>
          </p:cNvPr>
          <p:cNvSpPr/>
          <p:nvPr/>
        </p:nvSpPr>
        <p:spPr>
          <a:xfrm>
            <a:off x="5909275" y="3049664"/>
            <a:ext cx="5638291" cy="2599508"/>
          </a:xfrm>
          <a:prstGeom prst="frame">
            <a:avLst>
              <a:gd name="adj1" fmla="val 144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072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0800000" flipV="1">
            <a:off x="-2" y="0"/>
            <a:ext cx="5461001" cy="68580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fr-FR" sz="4800">
                <a:solidFill>
                  <a:schemeClr val="bg1"/>
                </a:solidFill>
              </a:rPr>
              <a:t>Az anyagforgalom biztonságos mozgásterét több alrendszer tekintetében is elhagytuk!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0564" y="-866281"/>
            <a:ext cx="6741436" cy="7720856"/>
          </a:xfr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8C846653-A176-D52C-08DE-E63CE1DDFC01}"/>
              </a:ext>
            </a:extLst>
          </p:cNvPr>
          <p:cNvSpPr txBox="1"/>
          <p:nvPr/>
        </p:nvSpPr>
        <p:spPr>
          <a:xfrm>
            <a:off x="0" y="5763802"/>
            <a:ext cx="5506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i="0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The 2023 update </a:t>
            </a:r>
            <a:r>
              <a:rPr lang="hu-HU" sz="1800" b="1" i="0" strike="noStrike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to</a:t>
            </a:r>
            <a:r>
              <a:rPr lang="hu-HU" sz="1800" b="1" i="0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hu-HU" sz="1800" b="1" i="0" strike="noStrike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the</a:t>
            </a:r>
            <a:r>
              <a:rPr lang="hu-HU" sz="1800" b="1" i="0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hu-HU" sz="1800" b="1" i="0" strike="noStrike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Planetary</a:t>
            </a:r>
            <a:r>
              <a:rPr lang="hu-HU" sz="1800" b="1" i="0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hu-HU" sz="1800" b="1" i="0" strike="noStrike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boundaries</a:t>
            </a:r>
            <a:r>
              <a:rPr lang="hu-HU" sz="1800" b="1" i="0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. </a:t>
            </a:r>
            <a:r>
              <a:rPr lang="hu-HU" sz="1800" b="0" i="0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"</a:t>
            </a:r>
            <a:r>
              <a:rPr lang="hu-HU" sz="1800" b="0" i="0" strike="noStrike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Azote</a:t>
            </a:r>
            <a:r>
              <a:rPr lang="hu-HU" sz="1800" b="0" i="0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hu-HU" sz="1800" b="0" i="0" strike="noStrike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for</a:t>
            </a:r>
            <a:r>
              <a:rPr lang="hu-HU" sz="1800" b="0" i="0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 Stockholm </a:t>
            </a:r>
            <a:r>
              <a:rPr lang="hu-HU" sz="1800" b="0" i="0" strike="noStrike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Resilience</a:t>
            </a:r>
            <a:r>
              <a:rPr lang="hu-HU" sz="1800" b="0" i="0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 Centre, </a:t>
            </a:r>
            <a:r>
              <a:rPr lang="hu-HU" sz="1800" b="0" i="0" strike="noStrike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based</a:t>
            </a:r>
            <a:r>
              <a:rPr lang="hu-HU" sz="1800" b="0" i="0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hu-HU" sz="1800" b="0" i="0" strike="noStrike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on</a:t>
            </a:r>
            <a:r>
              <a:rPr lang="hu-HU" sz="1800" b="0" i="0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hu-HU" sz="1800" b="0" i="0" strike="noStrike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analysis</a:t>
            </a:r>
            <a:r>
              <a:rPr lang="hu-HU" sz="1800" b="0" i="0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 in Richardson </a:t>
            </a:r>
            <a:r>
              <a:rPr lang="hu-HU" sz="1800" b="0" i="0" strike="noStrike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et</a:t>
            </a:r>
            <a:r>
              <a:rPr lang="hu-HU" sz="1800" b="0" i="0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hu-HU" sz="1800" b="0" i="0" strike="noStrike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al</a:t>
            </a:r>
            <a:r>
              <a:rPr lang="hu-HU" sz="1800" b="0" i="0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 2023".</a:t>
            </a:r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A24A646-6AEC-C35B-DCB4-E6F75D08F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22" y="368173"/>
            <a:ext cx="11406508" cy="520385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F49E90C-F1AA-7C7B-F765-63D6A1D50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2" y="-96436"/>
            <a:ext cx="6099869" cy="5816976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3EBDFD29-99AF-DBC0-E2E7-F33E65E9A2FC}"/>
              </a:ext>
            </a:extLst>
          </p:cNvPr>
          <p:cNvSpPr txBox="1"/>
          <p:nvPr/>
        </p:nvSpPr>
        <p:spPr>
          <a:xfrm>
            <a:off x="5948738" y="-93010"/>
            <a:ext cx="5907640" cy="58169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hu-HU" sz="2000" b="0" i="0" u="none" strike="noStrike" dirty="0">
              <a:effectLst/>
              <a:latin typeface="inherit"/>
            </a:endParaRPr>
          </a:p>
          <a:p>
            <a:pPr algn="l"/>
            <a:endParaRPr lang="hu-HU" sz="2000" dirty="0">
              <a:latin typeface="inherit"/>
            </a:endParaRPr>
          </a:p>
          <a:p>
            <a:pPr algn="l"/>
            <a:endParaRPr lang="hu-HU" sz="2000" b="0" i="0" u="none" strike="noStrike" dirty="0">
              <a:effectLst/>
              <a:latin typeface="inherit"/>
            </a:endParaRPr>
          </a:p>
          <a:p>
            <a:r>
              <a:rPr lang="hu-HU" sz="2400" b="0" i="0" u="none" strike="noStrike" dirty="0">
                <a:effectLst/>
                <a:latin typeface="inherit"/>
              </a:rPr>
              <a:t>Szembe kell nézni a valósággal, bármilyen </a:t>
            </a:r>
            <a:r>
              <a:rPr lang="hu-HU" sz="2400" dirty="0">
                <a:latin typeface="inherit"/>
              </a:rPr>
              <a:t>(kormányzati, üzleti vagy civil) térfélen is </a:t>
            </a:r>
            <a:r>
              <a:rPr lang="hu-HU" sz="2400" b="0" i="0" u="none" strike="noStrike" dirty="0">
                <a:effectLst/>
                <a:latin typeface="inherit"/>
              </a:rPr>
              <a:t>játszunk!</a:t>
            </a:r>
          </a:p>
          <a:p>
            <a:pPr algn="l"/>
            <a:endParaRPr lang="hu-HU" sz="2400" b="0" i="0" u="none" strike="noStrike" dirty="0">
              <a:effectLst/>
              <a:latin typeface="inherit"/>
            </a:endParaRPr>
          </a:p>
          <a:p>
            <a:pPr algn="l"/>
            <a:r>
              <a:rPr lang="hu-HU" sz="2400" b="0" i="0" u="none" strike="noStrike" dirty="0">
                <a:effectLst/>
                <a:latin typeface="inherit"/>
              </a:rPr>
              <a:t>"Nem tudjuk, meddig léphetjük át ezeket a kulcsfontosságú határokat, mielőtt az együttes nyomás visszafordíthatatlan változásokhoz és károkhoz vezet." Johan </a:t>
            </a:r>
            <a:r>
              <a:rPr lang="hu-HU" sz="2400" b="0" i="0" u="none" strike="noStrike" dirty="0" err="1">
                <a:effectLst/>
                <a:latin typeface="inherit"/>
              </a:rPr>
              <a:t>Rockström</a:t>
            </a:r>
            <a:r>
              <a:rPr lang="hu-HU" sz="2400" b="0" i="0" u="none" strike="noStrike" dirty="0">
                <a:effectLst/>
                <a:latin typeface="inherit"/>
              </a:rPr>
              <a:t>, 2023</a:t>
            </a:r>
          </a:p>
          <a:p>
            <a:pPr algn="l"/>
            <a:endParaRPr lang="hu-HU" sz="2400" b="0" i="0" u="none" strike="noStrike" dirty="0">
              <a:effectLst/>
              <a:latin typeface="inherit"/>
            </a:endParaRPr>
          </a:p>
          <a:p>
            <a:pPr algn="l"/>
            <a:r>
              <a:rPr lang="hu-HU" sz="2400" b="0" i="0" u="none" strike="noStrike" dirty="0">
                <a:effectLst/>
                <a:latin typeface="inherit"/>
              </a:rPr>
              <a:t>Nincs más út, mint elfogadni, hogy vannak határok és vannak törvényszerűségek, amelyek feltárása felelős és egyben csodálatos feladat.</a:t>
            </a:r>
          </a:p>
        </p:txBody>
      </p:sp>
    </p:spTree>
    <p:extLst>
      <p:ext uri="{BB962C8B-B14F-4D97-AF65-F5344CB8AC3E}">
        <p14:creationId xmlns:p14="http://schemas.microsoft.com/office/powerpoint/2010/main" val="361207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07237E1-9858-5623-FAE6-A6848E680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99" y="153192"/>
            <a:ext cx="11631202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hu-HU" sz="2400" b="1" dirty="0">
                <a:effectLst/>
                <a:latin typeface="+mn-lt"/>
                <a:ea typeface="Times New Roman" panose="02020603050405020304" pitchFamily="18" charset="0"/>
              </a:rPr>
              <a:t>Rendszer beavatkozási pontjai,</a:t>
            </a:r>
            <a:r>
              <a:rPr lang="hu-HU" sz="2400" dirty="0">
                <a:effectLst/>
                <a:latin typeface="+mn-lt"/>
                <a:ea typeface="Times New Roman" panose="02020603050405020304" pitchFamily="18" charset="0"/>
              </a:rPr>
              <a:t/>
            </a:r>
            <a:br>
              <a:rPr lang="hu-HU" sz="24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hu-HU" sz="2400" b="1" dirty="0">
                <a:effectLst/>
                <a:latin typeface="+mn-lt"/>
                <a:ea typeface="Times New Roman" panose="02020603050405020304" pitchFamily="18" charset="0"/>
              </a:rPr>
              <a:t>amelyeken keresztül javítható a rendszer eredményessége</a:t>
            </a:r>
            <a:r>
              <a:rPr lang="hu-HU" sz="2400" dirty="0">
                <a:effectLst/>
                <a:latin typeface="+mn-lt"/>
                <a:ea typeface="Times New Roman" panose="02020603050405020304" pitchFamily="18" charset="0"/>
              </a:rPr>
              <a:t/>
            </a:r>
            <a:br>
              <a:rPr lang="hu-HU" sz="2400" dirty="0">
                <a:effectLst/>
                <a:latin typeface="+mn-lt"/>
                <a:ea typeface="Times New Roman" panose="02020603050405020304" pitchFamily="18" charset="0"/>
              </a:rPr>
            </a:br>
            <a:endParaRPr lang="hu-HU" sz="24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0F2BF45-E2ED-C447-1224-A8DA6664B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492" y="1690688"/>
            <a:ext cx="5408488" cy="4351338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hu-HU" sz="1800" dirty="0" err="1">
                <a:effectLst/>
                <a:ea typeface="Times New Roman" panose="02020603050405020304" pitchFamily="18" charset="0"/>
              </a:rPr>
              <a:t>Transcendens</a:t>
            </a:r>
            <a:r>
              <a:rPr lang="hu-HU" sz="1800" dirty="0">
                <a:effectLst/>
                <a:ea typeface="Times New Roman" panose="02020603050405020304" pitchFamily="18" charset="0"/>
              </a:rPr>
              <a:t> paradigma ereje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hu-HU" sz="1800" dirty="0">
                <a:effectLst/>
                <a:ea typeface="Times New Roman" panose="02020603050405020304" pitchFamily="18" charset="0"/>
              </a:rPr>
              <a:t>Értékrend, amely a célok, struktúrák, késedelmek, szabályok, paraméterek elérése, kialakítása mögött húzódik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hu-HU" sz="1800" dirty="0">
                <a:effectLst/>
                <a:ea typeface="Times New Roman" panose="02020603050405020304" pitchFamily="18" charset="0"/>
              </a:rPr>
              <a:t>A rendszer céljai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hu-HU" sz="1800" dirty="0">
                <a:effectLst/>
                <a:ea typeface="Times New Roman" panose="02020603050405020304" pitchFamily="18" charset="0"/>
              </a:rPr>
              <a:t>Erő a változáshoz, a belső átalakuláshoz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hu-HU" sz="1800" dirty="0">
                <a:effectLst/>
                <a:ea typeface="Times New Roman" panose="02020603050405020304" pitchFamily="18" charset="0"/>
              </a:rPr>
              <a:t>A rendszer szabályai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hu-HU" sz="1800" dirty="0">
                <a:effectLst/>
                <a:ea typeface="Times New Roman" panose="02020603050405020304" pitchFamily="18" charset="0"/>
              </a:rPr>
              <a:t>Az információ áramlásának szabályai</a:t>
            </a:r>
          </a:p>
          <a:p>
            <a:endParaRPr lang="hu-HU" sz="16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127E52A-7353-6476-7605-D24E2F02E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F3BC7-DA34-5446-9A33-D4FF0AC1793B}" type="slidenum">
              <a:rPr lang="hu-HU" smtClean="0"/>
              <a:t>20</a:t>
            </a:fld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5954392-1EB6-4BBC-E38A-D9BFCD9F5175}"/>
              </a:ext>
            </a:extLst>
          </p:cNvPr>
          <p:cNvSpPr txBox="1"/>
          <p:nvPr/>
        </p:nvSpPr>
        <p:spPr>
          <a:xfrm>
            <a:off x="6007814" y="1690688"/>
            <a:ext cx="6097712" cy="4430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lvl="0" indent="-276225">
              <a:lnSpc>
                <a:spcPct val="150000"/>
              </a:lnSpc>
              <a:spcBef>
                <a:spcPts val="1000"/>
              </a:spcBef>
            </a:pPr>
            <a:r>
              <a:rPr lang="hu-HU" cap="all" dirty="0">
                <a:effectLst/>
                <a:ea typeface="Times New Roman" panose="02020603050405020304" pitchFamily="18" charset="0"/>
              </a:rPr>
              <a:t>7.	Az öngerjesztő visszacsatolási hurkok, hatások</a:t>
            </a:r>
          </a:p>
          <a:p>
            <a:pPr marL="276225" lvl="0" indent="-276225">
              <a:lnSpc>
                <a:spcPct val="150000"/>
              </a:lnSpc>
              <a:spcBef>
                <a:spcPts val="1000"/>
              </a:spcBef>
            </a:pPr>
            <a:r>
              <a:rPr lang="hu-HU" cap="all" dirty="0">
                <a:ea typeface="Times New Roman" panose="02020603050405020304" pitchFamily="18" charset="0"/>
              </a:rPr>
              <a:t>8.	</a:t>
            </a:r>
            <a:r>
              <a:rPr lang="hu-HU" cap="all" dirty="0">
                <a:effectLst/>
                <a:ea typeface="Times New Roman" panose="02020603050405020304" pitchFamily="18" charset="0"/>
              </a:rPr>
              <a:t>A kiegyensúlyozó visszacsatolási hurkok, hatások megerősítése</a:t>
            </a:r>
          </a:p>
          <a:p>
            <a:pPr marL="276225" lvl="0" indent="-276225">
              <a:lnSpc>
                <a:spcPct val="150000"/>
              </a:lnSpc>
              <a:spcBef>
                <a:spcPts val="1000"/>
              </a:spcBef>
            </a:pPr>
            <a:r>
              <a:rPr lang="hu-HU" cap="all" dirty="0">
                <a:ea typeface="Times New Roman" panose="02020603050405020304" pitchFamily="18" charset="0"/>
              </a:rPr>
              <a:t>9.	</a:t>
            </a:r>
            <a:r>
              <a:rPr lang="hu-HU" cap="all" dirty="0">
                <a:effectLst/>
                <a:ea typeface="Times New Roman" panose="02020603050405020304" pitchFamily="18" charset="0"/>
              </a:rPr>
              <a:t>A késedelmek idejének rövidítése</a:t>
            </a:r>
          </a:p>
          <a:p>
            <a:pPr marL="276225" lvl="0" indent="-276225">
              <a:lnSpc>
                <a:spcPct val="150000"/>
              </a:lnSpc>
              <a:spcBef>
                <a:spcPts val="1000"/>
              </a:spcBef>
            </a:pPr>
            <a:r>
              <a:rPr lang="hu-HU" cap="all" dirty="0">
                <a:effectLst/>
                <a:ea typeface="Times New Roman" panose="02020603050405020304" pitchFamily="18" charset="0"/>
              </a:rPr>
              <a:t>10. Az anyagáramlási és anyagkészletek folyamatai (közlekedési hálózat, életkor stb.)</a:t>
            </a:r>
          </a:p>
          <a:p>
            <a:pPr marL="276225" lvl="0" indent="-276225">
              <a:lnSpc>
                <a:spcPct val="150000"/>
              </a:lnSpc>
              <a:spcBef>
                <a:spcPts val="1000"/>
              </a:spcBef>
            </a:pPr>
            <a:r>
              <a:rPr lang="hu-HU" cap="all" dirty="0">
                <a:effectLst/>
                <a:ea typeface="Times New Roman" panose="02020603050405020304" pitchFamily="18" charset="0"/>
              </a:rPr>
              <a:t>11. A folyamatok pufferelésének keretei</a:t>
            </a:r>
          </a:p>
          <a:p>
            <a:pPr marL="276225" indent="-276225">
              <a:lnSpc>
                <a:spcPct val="150000"/>
              </a:lnSpc>
              <a:spcBef>
                <a:spcPts val="1000"/>
              </a:spcBef>
            </a:pPr>
            <a:r>
              <a:rPr lang="hu-HU" cap="all" dirty="0">
                <a:effectLst/>
                <a:ea typeface="Times New Roman" panose="02020603050405020304" pitchFamily="18" charset="0"/>
              </a:rPr>
              <a:t>12. Rendszer adatai, jellemző számai (adók, kifizetések, támogatások, szabványok stb.)</a:t>
            </a:r>
            <a:r>
              <a:rPr lang="hu-HU" cap="all" dirty="0">
                <a:effectLst/>
              </a:rPr>
              <a:t> </a:t>
            </a:r>
            <a:endParaRPr lang="hu-HU" cap="all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B630DA3-2CFD-8161-D7FB-0D9B343708A0}"/>
              </a:ext>
            </a:extLst>
          </p:cNvPr>
          <p:cNvSpPr txBox="1"/>
          <p:nvPr/>
        </p:nvSpPr>
        <p:spPr>
          <a:xfrm>
            <a:off x="8716818" y="6178791"/>
            <a:ext cx="23042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i="1" dirty="0">
                <a:effectLst/>
                <a:latin typeface="+mn-lt"/>
                <a:ea typeface="Times New Roman" panose="02020603050405020304" pitchFamily="18" charset="0"/>
              </a:rPr>
              <a:t>(</a:t>
            </a:r>
            <a:r>
              <a:rPr lang="hu-HU" sz="1400" i="1" dirty="0" err="1">
                <a:effectLst/>
                <a:latin typeface="+mn-lt"/>
                <a:ea typeface="Times New Roman" panose="02020603050405020304" pitchFamily="18" charset="0"/>
              </a:rPr>
              <a:t>Donella</a:t>
            </a:r>
            <a:r>
              <a:rPr lang="hu-HU" sz="14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hu-HU" sz="1400" i="1" dirty="0" err="1">
                <a:effectLst/>
                <a:latin typeface="+mn-lt"/>
                <a:ea typeface="Times New Roman" panose="02020603050405020304" pitchFamily="18" charset="0"/>
              </a:rPr>
              <a:t>Meadows</a:t>
            </a:r>
            <a:r>
              <a:rPr lang="hu-HU" sz="1400" i="1" dirty="0">
                <a:effectLst/>
                <a:latin typeface="+mn-lt"/>
                <a:ea typeface="Times New Roman" panose="02020603050405020304" pitchFamily="18" charset="0"/>
              </a:rPr>
              <a:t>, 1999)</a:t>
            </a:r>
            <a:endParaRPr lang="hu-HU" sz="1400" i="1" dirty="0"/>
          </a:p>
        </p:txBody>
      </p:sp>
      <p:sp>
        <p:nvSpPr>
          <p:cNvPr id="5" name="Lefelé nyíl 4"/>
          <p:cNvSpPr/>
          <p:nvPr/>
        </p:nvSpPr>
        <p:spPr>
          <a:xfrm rot="10800000">
            <a:off x="5732979" y="4678325"/>
            <a:ext cx="274833" cy="102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Keret 7">
            <a:extLst>
              <a:ext uri="{FF2B5EF4-FFF2-40B4-BE49-F238E27FC236}">
                <a16:creationId xmlns:a16="http://schemas.microsoft.com/office/drawing/2014/main" id="{252F3B69-3A8F-F148-8047-B9AC2FD475F1}"/>
              </a:ext>
            </a:extLst>
          </p:cNvPr>
          <p:cNvSpPr/>
          <p:nvPr/>
        </p:nvSpPr>
        <p:spPr>
          <a:xfrm>
            <a:off x="0" y="1658395"/>
            <a:ext cx="5638291" cy="3019929"/>
          </a:xfrm>
          <a:prstGeom prst="frame">
            <a:avLst>
              <a:gd name="adj1" fmla="val 144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2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163914"/>
            <a:ext cx="9146992" cy="657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0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90032" y="50679"/>
            <a:ext cx="9054414" cy="864096"/>
          </a:xfrm>
        </p:spPr>
        <p:txBody>
          <a:bodyPr anchor="ctr">
            <a:normAutofit/>
          </a:bodyPr>
          <a:lstStyle/>
          <a:p>
            <a:r>
              <a:rPr lang="hu-HU" dirty="0"/>
              <a:t>        </a:t>
            </a:r>
            <a:r>
              <a:rPr lang="hu-HU" b="1" dirty="0"/>
              <a:t>Együttműködés</a:t>
            </a:r>
          </a:p>
        </p:txBody>
      </p:sp>
      <p:sp>
        <p:nvSpPr>
          <p:cNvPr id="6" name="Lefelé nyíl 13">
            <a:extLst>
              <a:ext uri="{FF2B5EF4-FFF2-40B4-BE49-F238E27FC236}">
                <a16:creationId xmlns:a16="http://schemas.microsoft.com/office/drawing/2014/main" id="{61B107E0-E144-B049-C14D-72EEBE5975E3}"/>
              </a:ext>
            </a:extLst>
          </p:cNvPr>
          <p:cNvSpPr/>
          <p:nvPr/>
        </p:nvSpPr>
        <p:spPr>
          <a:xfrm>
            <a:off x="9975701" y="711223"/>
            <a:ext cx="521368" cy="5108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DDD30CA8-6037-9AD1-B59A-C1DA2590A3B4}"/>
              </a:ext>
            </a:extLst>
          </p:cNvPr>
          <p:cNvSpPr txBox="1"/>
          <p:nvPr/>
        </p:nvSpPr>
        <p:spPr>
          <a:xfrm>
            <a:off x="2985924" y="1135354"/>
            <a:ext cx="457951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SZÁMONKÉRÉS</a:t>
            </a:r>
          </a:p>
          <a:p>
            <a:pPr algn="ctr"/>
            <a:r>
              <a:rPr lang="hu-HU" dirty="0"/>
              <a:t>Nem a személy minősítése, hanem a vállalt feladattal kapcsolatos számonkérés, egymás megértő kisegítése. </a:t>
            </a:r>
            <a:r>
              <a:rPr lang="hu-HU" b="1" i="1" dirty="0"/>
              <a:t>Irgalom és Mérték</a:t>
            </a:r>
          </a:p>
        </p:txBody>
      </p:sp>
      <p:sp>
        <p:nvSpPr>
          <p:cNvPr id="11" name="Lefelé nyíl 12">
            <a:extLst>
              <a:ext uri="{FF2B5EF4-FFF2-40B4-BE49-F238E27FC236}">
                <a16:creationId xmlns:a16="http://schemas.microsoft.com/office/drawing/2014/main" id="{5BBF477A-9831-75F3-A76F-8AD250C0CBD5}"/>
              </a:ext>
            </a:extLst>
          </p:cNvPr>
          <p:cNvSpPr/>
          <p:nvPr/>
        </p:nvSpPr>
        <p:spPr>
          <a:xfrm rot="10800000">
            <a:off x="5080074" y="711223"/>
            <a:ext cx="360948" cy="4411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4154B407-4CC9-8404-3CAF-0C2619CE1EB9}"/>
              </a:ext>
            </a:extLst>
          </p:cNvPr>
          <p:cNvSpPr txBox="1"/>
          <p:nvPr/>
        </p:nvSpPr>
        <p:spPr>
          <a:xfrm>
            <a:off x="1781365" y="2694217"/>
            <a:ext cx="6988629" cy="12311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ELKÖTELEZŐDÉS, SZÖVETSÉG</a:t>
            </a:r>
          </a:p>
          <a:p>
            <a:pPr algn="ctr"/>
            <a:r>
              <a:rPr lang="hu-HU" dirty="0"/>
              <a:t>Nehézségek ellenére is kitartás, munka a közös értékek és célok mentén, szükség esetén korrekciók, a célok és az értékek újabb és jobb megértése, esetleg módosítása, pl. a rossz irány esetén. </a:t>
            </a:r>
            <a:r>
              <a:rPr lang="hu-HU" b="1" i="1" dirty="0"/>
              <a:t>Okosság és Bátorság</a:t>
            </a:r>
          </a:p>
        </p:txBody>
      </p:sp>
      <p:sp>
        <p:nvSpPr>
          <p:cNvPr id="13" name="Lefelé nyíl 11">
            <a:extLst>
              <a:ext uri="{FF2B5EF4-FFF2-40B4-BE49-F238E27FC236}">
                <a16:creationId xmlns:a16="http://schemas.microsoft.com/office/drawing/2014/main" id="{7C121E43-A686-44B1-532F-F9CD0A600818}"/>
              </a:ext>
            </a:extLst>
          </p:cNvPr>
          <p:cNvSpPr/>
          <p:nvPr/>
        </p:nvSpPr>
        <p:spPr>
          <a:xfrm rot="10800000">
            <a:off x="5099240" y="2294371"/>
            <a:ext cx="360948" cy="4411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60619794-5C98-11A4-12E5-A8038FE9C707}"/>
              </a:ext>
            </a:extLst>
          </p:cNvPr>
          <p:cNvSpPr txBox="1"/>
          <p:nvPr/>
        </p:nvSpPr>
        <p:spPr>
          <a:xfrm>
            <a:off x="992777" y="4253080"/>
            <a:ext cx="893482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KONFLIKTUSOK FELVÁLLALÁSA</a:t>
            </a:r>
          </a:p>
          <a:p>
            <a:pPr algn="ctr"/>
            <a:r>
              <a:rPr lang="hu-HU" dirty="0"/>
              <a:t>A nézőpontok, személyes tapasztalatok, képesség, képtelenség, tudás, nem tudás elismerése és bátor felvállalása, a valóság közös feltárására törekvés, valósághoz közelítés, kinek-kinek a vérmérséklete szerint, de egymás iránti tisztelettel. </a:t>
            </a:r>
            <a:r>
              <a:rPr lang="hu-HU" i="1" dirty="0"/>
              <a:t>Igazságosság, </a:t>
            </a:r>
            <a:r>
              <a:rPr lang="hu-HU" b="1" i="1" dirty="0"/>
              <a:t>Tisztesség és Megbocsátás. 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29857466-6EC9-7012-5F03-E00C41EB8A5A}"/>
              </a:ext>
            </a:extLst>
          </p:cNvPr>
          <p:cNvSpPr txBox="1"/>
          <p:nvPr/>
        </p:nvSpPr>
        <p:spPr>
          <a:xfrm>
            <a:off x="0" y="5878635"/>
            <a:ext cx="10726459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HIT és BIZALOM</a:t>
            </a:r>
          </a:p>
          <a:p>
            <a:pPr algn="ctr"/>
            <a:r>
              <a:rPr lang="hu-HU" dirty="0"/>
              <a:t>Engedni, hogy hibázzunk, hogy a másik is hibázzon, felvállalni sérülékenységünket, a sebezhetőségünket.</a:t>
            </a:r>
          </a:p>
          <a:p>
            <a:pPr algn="ctr"/>
            <a:r>
              <a:rPr lang="hu-HU" b="1" i="1" dirty="0"/>
              <a:t>Tevékeny és felelős szeretet.</a:t>
            </a:r>
          </a:p>
        </p:txBody>
      </p:sp>
      <p:sp>
        <p:nvSpPr>
          <p:cNvPr id="16" name="Lefelé nyíl 11">
            <a:extLst>
              <a:ext uri="{FF2B5EF4-FFF2-40B4-BE49-F238E27FC236}">
                <a16:creationId xmlns:a16="http://schemas.microsoft.com/office/drawing/2014/main" id="{F3D277E4-B02B-9445-A929-E061221D147D}"/>
              </a:ext>
            </a:extLst>
          </p:cNvPr>
          <p:cNvSpPr/>
          <p:nvPr/>
        </p:nvSpPr>
        <p:spPr>
          <a:xfrm rot="10800000">
            <a:off x="5099240" y="3853234"/>
            <a:ext cx="360948" cy="4411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Lefelé nyíl 11">
            <a:extLst>
              <a:ext uri="{FF2B5EF4-FFF2-40B4-BE49-F238E27FC236}">
                <a16:creationId xmlns:a16="http://schemas.microsoft.com/office/drawing/2014/main" id="{FF700A3E-F000-6BDE-F529-6A6ED67412BB}"/>
              </a:ext>
            </a:extLst>
          </p:cNvPr>
          <p:cNvSpPr/>
          <p:nvPr/>
        </p:nvSpPr>
        <p:spPr>
          <a:xfrm rot="10800000">
            <a:off x="5095205" y="5412096"/>
            <a:ext cx="360948" cy="4411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284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9" grpId="0"/>
      <p:bldP spid="12" grpId="0"/>
      <p:bldP spid="14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853" y="215759"/>
            <a:ext cx="6978293" cy="4652196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23982" y="5004176"/>
            <a:ext cx="10870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A dolgokon lehet </a:t>
            </a:r>
            <a:r>
              <a:rPr lang="hu-H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változtatni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. A Teremtő nem hagy magunkra minket, sosem </a:t>
            </a:r>
            <a:r>
              <a:rPr lang="hu-H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fordít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hátat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szeretettervének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megvalósításában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, nem </a:t>
            </a:r>
            <a:r>
              <a:rPr lang="hu-H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bánja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 meg, hogy megteremtett minket. Az </a:t>
            </a:r>
            <a:r>
              <a:rPr lang="hu-H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emberiségnek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 megvan </a:t>
            </a:r>
            <a:r>
              <a:rPr lang="hu-H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még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hu-H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képessége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, hogy </a:t>
            </a:r>
            <a:r>
              <a:rPr lang="hu-H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együttműködjön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közös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 otthonunk </a:t>
            </a:r>
            <a:r>
              <a:rPr lang="hu-H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építésében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. LS 13</a:t>
            </a:r>
          </a:p>
        </p:txBody>
      </p:sp>
    </p:spTree>
    <p:extLst>
      <p:ext uri="{BB962C8B-B14F-4D97-AF65-F5344CB8AC3E}">
        <p14:creationId xmlns:p14="http://schemas.microsoft.com/office/powerpoint/2010/main" val="335833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7DA2192-6921-C596-243C-050DBC180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435280" cy="922114"/>
          </a:xfrm>
        </p:spPr>
        <p:txBody>
          <a:bodyPr>
            <a:normAutofit/>
          </a:bodyPr>
          <a:lstStyle/>
          <a:p>
            <a:r>
              <a:rPr lang="hu-HU" sz="2000" dirty="0"/>
              <a:t>Valószínűségét tekintve a 10 legsúlyosabb gazdasági kockázat fele környezeti krízis.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72B72FF-9D2C-18DD-B233-F24C0D62B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71" y="1055620"/>
            <a:ext cx="11061290" cy="5779522"/>
          </a:xfrm>
          <a:prstGeom prst="rect">
            <a:avLst/>
          </a:prstGeom>
          <a:noFill/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CCDDDB3-1178-5B0F-9F80-4501D2BCF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0000000-1234-1234-1234-123412341234}" type="slidenum">
              <a:rPr lang="fr" smtClean="0"/>
              <a:pPr>
                <a:spcAft>
                  <a:spcPts val="600"/>
                </a:spcAft>
              </a:pPr>
              <a:t>3</a:t>
            </a:fld>
            <a:endParaRPr lang="fr"/>
          </a:p>
        </p:txBody>
      </p:sp>
      <p:sp>
        <p:nvSpPr>
          <p:cNvPr id="2" name="Fánk 1">
            <a:extLst>
              <a:ext uri="{FF2B5EF4-FFF2-40B4-BE49-F238E27FC236}">
                <a16:creationId xmlns:a16="http://schemas.microsoft.com/office/drawing/2014/main" id="{6141C3C3-89F2-4298-9270-F9DF197C408F}"/>
              </a:ext>
            </a:extLst>
          </p:cNvPr>
          <p:cNvSpPr/>
          <p:nvPr/>
        </p:nvSpPr>
        <p:spPr>
          <a:xfrm>
            <a:off x="852755" y="3750067"/>
            <a:ext cx="5897366" cy="1376737"/>
          </a:xfrm>
          <a:prstGeom prst="donut">
            <a:avLst>
              <a:gd name="adj" fmla="val 517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9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CB678359-7C4D-580C-C244-445CB2671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73" y="1115534"/>
            <a:ext cx="11826748" cy="5322035"/>
          </a:xfrm>
          <a:prstGeom prst="rect">
            <a:avLst/>
          </a:prstGeom>
          <a:noFill/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E48C4E4-8531-056E-8F66-64A30AAF2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50A7ABD-29F6-4CA5-B756-3A6E28B569A3}" type="slidenum">
              <a:rPr lang="hu-HU" smtClean="0"/>
              <a:pPr>
                <a:spcAft>
                  <a:spcPts val="600"/>
                </a:spcAft>
              </a:pPr>
              <a:t>4</a:t>
            </a:fld>
            <a:endParaRPr lang="hu-H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26808E-FE87-9F8A-69A8-0CF7AD196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435280" cy="922114"/>
          </a:xfrm>
        </p:spPr>
        <p:txBody>
          <a:bodyPr>
            <a:normAutofit/>
          </a:bodyPr>
          <a:lstStyle/>
          <a:p>
            <a:r>
              <a:rPr lang="hu-HU" sz="2000" dirty="0"/>
              <a:t>Hatását tekintve a 10 legsúlyosabb gazdasági kockázat fele környezeti krízis.</a:t>
            </a:r>
          </a:p>
        </p:txBody>
      </p:sp>
    </p:spTree>
    <p:extLst>
      <p:ext uri="{BB962C8B-B14F-4D97-AF65-F5344CB8AC3E}">
        <p14:creationId xmlns:p14="http://schemas.microsoft.com/office/powerpoint/2010/main" val="499232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Line 2">
            <a:extLst>
              <a:ext uri="{FF2B5EF4-FFF2-40B4-BE49-F238E27FC236}">
                <a16:creationId xmlns:a16="http://schemas.microsoft.com/office/drawing/2014/main" id="{C3E018CF-11C6-B94B-8181-67CC60C3DCE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14" y="1823158"/>
            <a:ext cx="3879850" cy="1209675"/>
          </a:xfrm>
          <a:prstGeom prst="line">
            <a:avLst/>
          </a:prstGeom>
          <a:noFill/>
          <a:ln w="76200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66563" name="Line 3">
            <a:extLst>
              <a:ext uri="{FF2B5EF4-FFF2-40B4-BE49-F238E27FC236}">
                <a16:creationId xmlns:a16="http://schemas.microsoft.com/office/drawing/2014/main" id="{FBE8BB59-9E17-C74E-AC24-58EC1DD6FB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16652" y="3389391"/>
            <a:ext cx="3948112" cy="15462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66564" name="Text Box 4">
            <a:extLst>
              <a:ext uri="{FF2B5EF4-FFF2-40B4-BE49-F238E27FC236}">
                <a16:creationId xmlns:a16="http://schemas.microsoft.com/office/drawing/2014/main" id="{7FA93710-4F1D-D541-83FF-9C8DCB6C68C7}"/>
              </a:ext>
            </a:extLst>
          </p:cNvPr>
          <p:cNvSpPr txBox="1">
            <a:spLocks noChangeArrowheads="1"/>
          </p:cNvSpPr>
          <p:nvPr/>
        </p:nvSpPr>
        <p:spPr bwMode="auto">
          <a:xfrm rot="1152459">
            <a:off x="4088609" y="1765368"/>
            <a:ext cx="3532187" cy="575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058" tIns="41029" rIns="82058" bIns="41029">
            <a:spAutoFit/>
          </a:bodyPr>
          <a:lstStyle>
            <a:lvl1pPr defTabSz="820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07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07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07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07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hu-HU" altLang="en-US" b="1" dirty="0">
                <a:solidFill>
                  <a:srgbClr val="008000"/>
                </a:solidFill>
              </a:rPr>
              <a:t>Természeti tőke</a:t>
            </a:r>
            <a:endParaRPr lang="en-US" altLang="en-US" b="1" dirty="0">
              <a:solidFill>
                <a:srgbClr val="008000"/>
              </a:solidFill>
            </a:endParaRPr>
          </a:p>
        </p:txBody>
      </p:sp>
      <p:sp>
        <p:nvSpPr>
          <p:cNvPr id="66565" name="Text Box 5">
            <a:extLst>
              <a:ext uri="{FF2B5EF4-FFF2-40B4-BE49-F238E27FC236}">
                <a16:creationId xmlns:a16="http://schemas.microsoft.com/office/drawing/2014/main" id="{5EF6B413-B4B4-014C-81FC-C5075AF6CC4B}"/>
              </a:ext>
            </a:extLst>
          </p:cNvPr>
          <p:cNvSpPr txBox="1">
            <a:spLocks noChangeArrowheads="1"/>
          </p:cNvSpPr>
          <p:nvPr/>
        </p:nvSpPr>
        <p:spPr bwMode="auto">
          <a:xfrm rot="20267365">
            <a:off x="3870695" y="4189797"/>
            <a:ext cx="4856162" cy="131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058" tIns="41029" rIns="82058" bIns="41029">
            <a:spAutoFit/>
          </a:bodyPr>
          <a:lstStyle>
            <a:lvl1pPr defTabSz="820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07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07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07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07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hu-HU" altLang="en-US" b="1" dirty="0">
                <a:solidFill>
                  <a:srgbClr val="FF3300"/>
                </a:solidFill>
              </a:rPr>
              <a:t>Ökológiai lábnyom 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hu-HU" altLang="en-US" b="1" dirty="0">
                <a:solidFill>
                  <a:srgbClr val="FF3300"/>
                </a:solidFill>
              </a:rPr>
              <a:t>         (= tőkeigény)</a:t>
            </a:r>
            <a:endParaRPr lang="en-US" altLang="en-US" b="1" dirty="0">
              <a:solidFill>
                <a:srgbClr val="FF3300"/>
              </a:solidFill>
            </a:endParaRPr>
          </a:p>
        </p:txBody>
      </p:sp>
      <p:sp>
        <p:nvSpPr>
          <p:cNvPr id="66566" name="AutoShape 6">
            <a:extLst>
              <a:ext uri="{FF2B5EF4-FFF2-40B4-BE49-F238E27FC236}">
                <a16:creationId xmlns:a16="http://schemas.microsoft.com/office/drawing/2014/main" id="{1AF10C16-4428-4D4F-B06E-612D47B26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0043" y="2111027"/>
            <a:ext cx="1177925" cy="2151063"/>
          </a:xfrm>
          <a:prstGeom prst="downArrow">
            <a:avLst>
              <a:gd name="adj1" fmla="val 38231"/>
              <a:gd name="adj2" fmla="val 5420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66567" name="Text Box 7">
            <a:extLst>
              <a:ext uri="{FF2B5EF4-FFF2-40B4-BE49-F238E27FC236}">
                <a16:creationId xmlns:a16="http://schemas.microsoft.com/office/drawing/2014/main" id="{76C29877-FFE5-1449-9849-E4F70B53C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270" y="2810489"/>
            <a:ext cx="1938338" cy="123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058" tIns="41029" rIns="82058" bIns="41029">
            <a:spAutoFit/>
          </a:bodyPr>
          <a:lstStyle>
            <a:lvl1pPr defTabSz="820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07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07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07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07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hu-HU" altLang="en-US" sz="2500" b="1" dirty="0"/>
              <a:t>Csökkenő erőforrás-tartalék</a:t>
            </a:r>
            <a:endParaRPr lang="en-US" altLang="en-US" sz="2500" b="1" dirty="0"/>
          </a:p>
        </p:txBody>
      </p:sp>
      <p:sp>
        <p:nvSpPr>
          <p:cNvPr id="66568" name="AutoShape 8">
            <a:extLst>
              <a:ext uri="{FF2B5EF4-FFF2-40B4-BE49-F238E27FC236}">
                <a16:creationId xmlns:a16="http://schemas.microsoft.com/office/drawing/2014/main" id="{91B32638-BB3E-414B-A7F2-BD3B08EC77F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617117" y="2105021"/>
            <a:ext cx="1177925" cy="2152650"/>
          </a:xfrm>
          <a:prstGeom prst="downArrow">
            <a:avLst>
              <a:gd name="adj1" fmla="val 38231"/>
              <a:gd name="adj2" fmla="val 5424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66569" name="Text Box 9">
            <a:extLst>
              <a:ext uri="{FF2B5EF4-FFF2-40B4-BE49-F238E27FC236}">
                <a16:creationId xmlns:a16="http://schemas.microsoft.com/office/drawing/2014/main" id="{9F0F4096-A4DE-9B4C-BFB0-5C8140AA3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0639" y="2864285"/>
            <a:ext cx="2078037" cy="123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058" tIns="41029" rIns="82058" bIns="41029">
            <a:spAutoFit/>
          </a:bodyPr>
          <a:lstStyle>
            <a:lvl1pPr defTabSz="820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07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07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07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07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hu-HU" altLang="en-US" sz="2500" b="1" dirty="0"/>
              <a:t>Növekvő társadalmi feszültség</a:t>
            </a:r>
            <a:endParaRPr lang="en-US" alt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2744441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03" y="36384"/>
            <a:ext cx="10232423" cy="6821616"/>
          </a:xfrm>
        </p:spPr>
      </p:pic>
      <p:sp>
        <p:nvSpPr>
          <p:cNvPr id="5" name="Szövegdoboz 4"/>
          <p:cNvSpPr txBox="1"/>
          <p:nvPr/>
        </p:nvSpPr>
        <p:spPr>
          <a:xfrm>
            <a:off x="5147188" y="5102943"/>
            <a:ext cx="395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>
                <a:solidFill>
                  <a:schemeClr val="bg1"/>
                </a:solidFill>
              </a:rPr>
              <a:t>Merre tovább?</a:t>
            </a:r>
            <a:endParaRPr lang="en-GB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241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4" y="85061"/>
            <a:ext cx="10364451" cy="657390"/>
          </a:xfrm>
        </p:spPr>
        <p:txBody>
          <a:bodyPr>
            <a:normAutofit fontScale="90000"/>
          </a:bodyPr>
          <a:lstStyle/>
          <a:p>
            <a:r>
              <a:rPr lang="hu-HU" dirty="0"/>
              <a:t>‚Eszközök’ A fenntarthatósághoz való átmenethez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1080" y="640709"/>
            <a:ext cx="11696440" cy="6132229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hu-HU" dirty="0"/>
          </a:p>
          <a:p>
            <a:endParaRPr lang="hu-HU" sz="3800" b="1" dirty="0"/>
          </a:p>
          <a:p>
            <a:endParaRPr lang="hu-HU" sz="3800" b="1" dirty="0"/>
          </a:p>
          <a:p>
            <a:r>
              <a:rPr lang="hu-HU" sz="5100" b="1" dirty="0"/>
              <a:t>Igazmondás</a:t>
            </a:r>
          </a:p>
          <a:p>
            <a:r>
              <a:rPr lang="hu-HU" sz="5100" b="1" dirty="0"/>
              <a:t>Tanulás</a:t>
            </a:r>
          </a:p>
          <a:p>
            <a:r>
              <a:rPr lang="hu-HU" sz="5100" b="1" dirty="0"/>
              <a:t>Jövőképalkotás</a:t>
            </a:r>
          </a:p>
          <a:p>
            <a:r>
              <a:rPr lang="hu-HU" sz="5100" b="1" dirty="0"/>
              <a:t>Hálózatépítés</a:t>
            </a:r>
          </a:p>
          <a:p>
            <a:r>
              <a:rPr lang="hu-HU" sz="5100" b="1" dirty="0"/>
              <a:t>Szeretet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sz="5000" cap="none" dirty="0"/>
              <a:t>Erőtlen próbálkozásnak tűnhetnek ezen ‚eszközök’ a szükséges változások monumentalitásához képest. De </a:t>
            </a:r>
            <a:r>
              <a:rPr lang="hu-HU" sz="5000" b="1" cap="none" dirty="0"/>
              <a:t>mindegyik pozitív visszacsatolási hurkok hálózatán belül létezik</a:t>
            </a:r>
            <a:r>
              <a:rPr lang="hu-HU" sz="5000" cap="none" dirty="0"/>
              <a:t>. Ezért ha egy kezdetben kis csoport kitartóan és következetesen alkalmazza őket, akkor magukban rejtik azt a lehetőséget, hogy óriási változást hozzanak létre.							</a:t>
            </a:r>
            <a:r>
              <a:rPr lang="hu-HU" sz="2900" cap="none" dirty="0"/>
              <a:t>MIT rendszerkutatói </a:t>
            </a:r>
            <a:r>
              <a:rPr lang="hu-HU" sz="2900" cap="none" dirty="0" err="1"/>
              <a:t>Donella</a:t>
            </a:r>
            <a:r>
              <a:rPr lang="hu-HU" sz="2900" cap="none" dirty="0"/>
              <a:t> </a:t>
            </a:r>
            <a:r>
              <a:rPr lang="hu-HU" sz="2900" cap="none" dirty="0" err="1"/>
              <a:t>Meadows</a:t>
            </a:r>
            <a:r>
              <a:rPr lang="hu-HU" sz="2900" cap="none" dirty="0"/>
              <a:t>, </a:t>
            </a:r>
            <a:r>
              <a:rPr lang="hu-HU" sz="2900" cap="none" dirty="0" err="1"/>
              <a:t>Jorgen</a:t>
            </a:r>
            <a:r>
              <a:rPr lang="hu-HU" sz="2900" cap="none" dirty="0"/>
              <a:t> </a:t>
            </a:r>
            <a:r>
              <a:rPr lang="hu-HU" sz="2900" cap="none" dirty="0" err="1"/>
              <a:t>Randers</a:t>
            </a:r>
            <a:r>
              <a:rPr lang="hu-HU" sz="2900" cap="none" dirty="0"/>
              <a:t>, Dennis </a:t>
            </a:r>
            <a:r>
              <a:rPr lang="hu-HU" sz="2900" cap="none" dirty="0" err="1"/>
              <a:t>Meadows</a:t>
            </a:r>
            <a:r>
              <a:rPr lang="hu-HU" sz="2900" cap="none" dirty="0"/>
              <a:t> 1992 </a:t>
            </a:r>
            <a:endParaRPr lang="en-GB" sz="2900" cap="none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206" y="888905"/>
            <a:ext cx="6303686" cy="424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14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3BAA4569-3C82-304F-B754-0BE12FE8556B}"/>
              </a:ext>
            </a:extLst>
          </p:cNvPr>
          <p:cNvSpPr txBox="1"/>
          <p:nvPr/>
        </p:nvSpPr>
        <p:spPr>
          <a:xfrm>
            <a:off x="2829706" y="98266"/>
            <a:ext cx="63012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hu-HU" sz="4000" b="1" kern="1400" spc="25" dirty="0">
                <a:solidFill>
                  <a:srgbClr val="17365D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Szembesülés a valósággal</a:t>
            </a:r>
          </a:p>
        </p:txBody>
      </p:sp>
      <p:pic>
        <p:nvPicPr>
          <p:cNvPr id="2" name="Picture 4" descr="Kamerába bámuló mókás üregi bagoly">
            <a:extLst>
              <a:ext uri="{FF2B5EF4-FFF2-40B4-BE49-F238E27FC236}">
                <a16:creationId xmlns:a16="http://schemas.microsoft.com/office/drawing/2014/main" id="{8F68A66F-0714-EEF6-FAED-7C022E3283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00" r="54662"/>
          <a:stretch/>
        </p:blipFill>
        <p:spPr>
          <a:xfrm>
            <a:off x="20" y="10"/>
            <a:ext cx="281604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AF789125-3F7A-05C0-B888-9E01F5DE19F9}"/>
              </a:ext>
            </a:extLst>
          </p:cNvPr>
          <p:cNvSpPr txBox="1"/>
          <p:nvPr/>
        </p:nvSpPr>
        <p:spPr>
          <a:xfrm>
            <a:off x="2910917" y="935419"/>
            <a:ext cx="865778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„Az értelem az igazság megismerésében teljesedik ki”, ahol az </a:t>
            </a:r>
            <a:r>
              <a:rPr lang="hu-HU" sz="1400" b="1" dirty="0">
                <a:latin typeface="Calibri" panose="020F0502020204030204" pitchFamily="34" charset="0"/>
                <a:cs typeface="Calibri" panose="020F0502020204030204" pitchFamily="34" charset="0"/>
              </a:rPr>
              <a:t>értelem a valóságra figyelést</a:t>
            </a: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, híd a valósághoz, az </a:t>
            </a:r>
            <a:r>
              <a:rPr lang="hu-HU" sz="1400" b="1" dirty="0">
                <a:latin typeface="Calibri" panose="020F0502020204030204" pitchFamily="34" charset="0"/>
                <a:cs typeface="Calibri" panose="020F0502020204030204" pitchFamily="34" charset="0"/>
              </a:rPr>
              <a:t>igazság pedig a valóság feltárulkozása, megnyilvánulása </a:t>
            </a: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– természetes és természetfeletti egyaránt (</a:t>
            </a:r>
            <a:r>
              <a:rPr lang="hu-HU" sz="1400" b="1" dirty="0">
                <a:latin typeface="Calibri" panose="020F0502020204030204" pitchFamily="34" charset="0"/>
                <a:cs typeface="Calibri" panose="020F0502020204030204" pitchFamily="34" charset="0"/>
              </a:rPr>
              <a:t>Aquinói Szent Tamás</a:t>
            </a: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hu-H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1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jó megvalósítása feltételezi a valóság ismeretét</a:t>
            </a:r>
            <a:r>
              <a:rPr lang="hu-HU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A jó megvalósításának feltétele, hogy tetteink megfeleljenek az adott helyzetnek. A helyes megismerés okos döntésbe fordul át: a mérlegelés, az ítélet és a döntés lépcsőit követve. Ennek tökéletlenségei az ostobaság különböző fokozatai: hebehurgya, meggondolatlan, határozatlan, hamis okosság („igaz célt igaz úton kell megközelíteni”)</a:t>
            </a:r>
          </a:p>
          <a:p>
            <a:endParaRPr lang="hu-H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Az okosság magába foglalja: a csendes, elfogulatlan megértést, </a:t>
            </a:r>
            <a:r>
              <a:rPr 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taníthatósgot</a:t>
            </a: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, a léthez hű emlékezetet, a mások meghallgatásának művészetét, a váratlanra való éber készenlétet. Az ember a valóságról szerzett tapasztalataiból kiindulva hat a valóságra, döntéseivel és tetteivel.</a:t>
            </a:r>
          </a:p>
          <a:p>
            <a:endParaRPr lang="hu-H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1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Assisi Szent Ferenc </a:t>
            </a: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hu-HU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anúságtétele azt is megmutatja nekünk, hogy az átfogó ökológia olyan tényezők iránti nyitottságot kíván, amelyek meghaladják a matematika és a biológia nyelvezetét, és az emberlét lényegéhez kapcsolnak minket. </a:t>
            </a:r>
            <a:r>
              <a:rPr lang="hu-HU" sz="1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Olyan ez, mint amikor beleszeretünk valakibe</a:t>
            </a:r>
            <a:r>
              <a:rPr lang="hu-HU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u-H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Ha e nélkül az </a:t>
            </a:r>
            <a:r>
              <a:rPr lang="hu-HU" sz="1400" b="1" dirty="0">
                <a:latin typeface="Calibri" panose="020F0502020204030204" pitchFamily="34" charset="0"/>
                <a:cs typeface="Calibri" panose="020F0502020204030204" pitchFamily="34" charset="0"/>
              </a:rPr>
              <a:t>ámulatra és csodálkozásra való nyitottság </a:t>
            </a: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nélkül közelítünk a természethez és a környezethez, ha világgal való kapcsolatunkban többé nem beszélünk a testvériség és a szépség nyelvén, akkor az erőforrások uraként, fogyasztójaként vagy puszta kizsákmányolójaként fogunk viselkedni, és képtelenek leszünk határt szabni közvetlen érdekeinknek. </a:t>
            </a:r>
            <a:r>
              <a:rPr lang="hu-HU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LS 10-11.</a:t>
            </a:r>
          </a:p>
          <a:p>
            <a:endParaRPr lang="hu-H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1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cél</a:t>
            </a:r>
            <a:r>
              <a:rPr lang="hu-HU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nem az, hogy </a:t>
            </a:r>
            <a:r>
              <a:rPr lang="hu-HU" sz="1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információkat</a:t>
            </a:r>
            <a:r>
              <a:rPr lang="hu-HU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gyűjtsünk</a:t>
            </a:r>
            <a:r>
              <a:rPr lang="hu-HU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össze</a:t>
            </a:r>
            <a:r>
              <a:rPr lang="hu-HU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vagy </a:t>
            </a:r>
            <a:r>
              <a:rPr lang="hu-HU" sz="1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kielégítsük</a:t>
            </a:r>
            <a:r>
              <a:rPr lang="hu-HU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kíváncsiságunkat</a:t>
            </a:r>
            <a:r>
              <a:rPr lang="hu-HU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hanem hogy </a:t>
            </a:r>
            <a:r>
              <a:rPr lang="hu-HU" sz="1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fájdalmasan</a:t>
            </a:r>
            <a:r>
              <a:rPr lang="hu-HU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tudatára</a:t>
            </a:r>
            <a:r>
              <a:rPr lang="hu-HU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ébredjünk</a:t>
            </a:r>
            <a:r>
              <a:rPr lang="hu-HU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annak, </a:t>
            </a:r>
            <a:r>
              <a:rPr lang="hu-HU" sz="1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merjük</a:t>
            </a:r>
            <a:r>
              <a:rPr lang="hu-HU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személyes</a:t>
            </a:r>
            <a:r>
              <a:rPr lang="hu-HU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szenvedésünkke</a:t>
            </a:r>
            <a:r>
              <a:rPr lang="hu-HU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́ tenni azt, ami a </a:t>
            </a:r>
            <a:r>
              <a:rPr lang="hu-HU" sz="1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világgal</a:t>
            </a:r>
            <a:r>
              <a:rPr lang="hu-HU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történik</a:t>
            </a:r>
            <a:r>
              <a:rPr lang="hu-HU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1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és</a:t>
            </a:r>
            <a:r>
              <a:rPr lang="hu-HU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így</a:t>
            </a:r>
            <a:r>
              <a:rPr lang="hu-HU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felismerjük</a:t>
            </a:r>
            <a:r>
              <a:rPr lang="hu-HU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mi az, amit ki-ki tenni tud. LS 19</a:t>
            </a:r>
            <a:endParaRPr lang="hu-H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1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897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3BAA4569-3C82-304F-B754-0BE12FE8556B}"/>
              </a:ext>
            </a:extLst>
          </p:cNvPr>
          <p:cNvSpPr txBox="1"/>
          <p:nvPr/>
        </p:nvSpPr>
        <p:spPr>
          <a:xfrm>
            <a:off x="2834640" y="104503"/>
            <a:ext cx="74110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hu-HU" sz="4000" b="1" kern="1400" spc="25" dirty="0">
                <a:solidFill>
                  <a:srgbClr val="17365D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 figyelem megtérése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3545467-EBB2-E7BE-9BE0-5D36B880649D}"/>
              </a:ext>
            </a:extLst>
          </p:cNvPr>
          <p:cNvSpPr txBox="1"/>
          <p:nvPr/>
        </p:nvSpPr>
        <p:spPr>
          <a:xfrm>
            <a:off x="165463" y="1130887"/>
            <a:ext cx="1186107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Benedek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pápa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azt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ajánlotta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hogy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ismerjük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el: a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természeti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környezet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tele van fele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lő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tlen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magatartásunk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okozta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sérülésekkel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A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társadalmi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környezetnek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 megvannak a maga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sérülései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Ám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végeredményben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mindegyiknek ugyanaz a baj a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gyökere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mégpedig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az a hiedelem, hogy nem </a:t>
            </a:r>
            <a:r>
              <a:rPr lang="hu-HU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léteznek</a:t>
            </a:r>
            <a:r>
              <a:rPr lang="hu-HU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vitathatatlan </a:t>
            </a:r>
            <a:r>
              <a:rPr lang="hu-HU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igazságok</a:t>
            </a:r>
            <a:r>
              <a:rPr lang="hu-HU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melyeknek </a:t>
            </a:r>
            <a:r>
              <a:rPr lang="hu-HU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életünket</a:t>
            </a:r>
            <a:r>
              <a:rPr lang="hu-HU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irányítaniuk</a:t>
            </a:r>
            <a:r>
              <a:rPr lang="hu-HU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kell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s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ezért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az emberi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szabadságnak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nincsenek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korlátai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Megfeledkezünk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arról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hogy „az ember nem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pusztán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önmagát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létrehozo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́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szabadság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(idézi Ferenc pápa,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Laudato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’ 6., 2015</a:t>
            </a:r>
          </a:p>
          <a:p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Figyelem a teremtett világra, mint Isten művére, ajándékára (szemlélődés jelentősége)</a:t>
            </a: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vagy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Figyelem önmagunkra,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saját elképzeléseinkre, ahol a saját önzésünk van az előtértben (Nevelős Gábor SJ)</a:t>
            </a:r>
          </a:p>
          <a:p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„Amikor ugyanis az emberek azt állítják, hogy Isten helyére lépnek, saját maguk legnagyobb ellenségeivé válnak.”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Laudate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Deum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73., 2023. (Amit én akarok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amire Isten világának szüksége van. Rám is!)</a:t>
            </a:r>
          </a:p>
          <a:p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Nem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jön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létre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új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kapcsolat a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természettel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új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emberi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lény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nélkül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Nincs (átfogó) </a:t>
            </a:r>
            <a:r>
              <a:rPr lang="hu-HU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ökológia</a:t>
            </a:r>
            <a:r>
              <a:rPr lang="hu-HU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megfelelő antropológia </a:t>
            </a:r>
            <a:r>
              <a:rPr lang="hu-HU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nélkül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18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áltathatjuk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magunkat azzal, hogy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begyógyítjuk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természethez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és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környezethez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fűződő kapcsolatunkat </a:t>
            </a:r>
            <a:r>
              <a:rPr lang="hu-HU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anélkül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hogy az </a:t>
            </a:r>
            <a:r>
              <a:rPr lang="hu-HU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ember </a:t>
            </a:r>
            <a:r>
              <a:rPr lang="hu-HU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összes</a:t>
            </a:r>
            <a:r>
              <a:rPr lang="hu-HU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alapvető </a:t>
            </a:r>
            <a:r>
              <a:rPr lang="hu-HU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kapcsolatát</a:t>
            </a:r>
            <a:r>
              <a:rPr lang="hu-HU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gyógyítanánk</a:t>
            </a:r>
            <a:r>
              <a:rPr lang="hu-HU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 LS, 118-119.</a:t>
            </a:r>
          </a:p>
          <a:p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049532"/>
      </p:ext>
    </p:extLst>
  </p:cSld>
  <p:clrMapOvr>
    <a:masterClrMapping/>
  </p:clrMapOvr>
</p:sld>
</file>

<file path=ppt/theme/theme1.xml><?xml version="1.0" encoding="utf-8"?>
<a:theme xmlns:a="http://schemas.openxmlformats.org/drawingml/2006/main" name="Cseppecske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Cseppecske</Template>
  <TotalTime>2807</TotalTime>
  <Words>2716</Words>
  <Application>Microsoft Office PowerPoint</Application>
  <PresentationFormat>Szélesvásznú</PresentationFormat>
  <Paragraphs>176</Paragraphs>
  <Slides>23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31" baseType="lpstr">
      <vt:lpstr>Arial</vt:lpstr>
      <vt:lpstr>Calibri</vt:lpstr>
      <vt:lpstr>GsGaramondBookItalic</vt:lpstr>
      <vt:lpstr>inherit</vt:lpstr>
      <vt:lpstr>Lato</vt:lpstr>
      <vt:lpstr>Times New Roman</vt:lpstr>
      <vt:lpstr>Tw Cen MT</vt:lpstr>
      <vt:lpstr>Cseppecske</vt:lpstr>
      <vt:lpstr>Átfogó ökológia és az ökológiai megtérés hatása a klímarezilienciára</vt:lpstr>
      <vt:lpstr>Az anyagforgalom biztonságos mozgásterét több alrendszer tekintetében is elhagytuk!</vt:lpstr>
      <vt:lpstr>Valószínűségét tekintve a 10 legsúlyosabb gazdasági kockázat fele környezeti krízis.</vt:lpstr>
      <vt:lpstr>Hatását tekintve a 10 legsúlyosabb gazdasági kockázat fele környezeti krízis.</vt:lpstr>
      <vt:lpstr>PowerPoint-bemutató</vt:lpstr>
      <vt:lpstr>PowerPoint-bemutató</vt:lpstr>
      <vt:lpstr>‚Eszközök’ A fenntarthatósághoz való átmenethez</vt:lpstr>
      <vt:lpstr>PowerPoint-bemutató</vt:lpstr>
      <vt:lpstr>PowerPoint-bemutató</vt:lpstr>
      <vt:lpstr>PowerPoint-bemutató</vt:lpstr>
      <vt:lpstr>PowerPoint-bemutató</vt:lpstr>
      <vt:lpstr>Egyéni és részben intézményi reakciók a klímareziliencia vonatkozásában </vt:lpstr>
      <vt:lpstr>PowerPoint-bemutató</vt:lpstr>
      <vt:lpstr>PowerPoint-bemutató</vt:lpstr>
      <vt:lpstr>Adaptív kormányzás</vt:lpstr>
      <vt:lpstr>Szocio-ökológiai fejlesztések</vt:lpstr>
      <vt:lpstr>Szocio-ökológiai csapdák </vt:lpstr>
      <vt:lpstr>PowerPoint-bemutató</vt:lpstr>
      <vt:lpstr>Együttműködés – Ráhangolódás – Rendszerbeavatkozás alkalmazkodó szemlélettel</vt:lpstr>
      <vt:lpstr>Rendszer beavatkozási pontjai, amelyeken keresztül javítható a rendszer eredményessége </vt:lpstr>
      <vt:lpstr>PowerPoint-bemutató</vt:lpstr>
      <vt:lpstr>        Együttműködés</vt:lpstr>
      <vt:lpstr>PowerPoint-bemutató</vt:lpstr>
    </vt:vector>
  </TitlesOfParts>
  <Company>SZIE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Dr. Szilvácsku Miklós Zsolt</dc:creator>
  <cp:lastModifiedBy>Dr. Szilvácsku Miklós Zsolt</cp:lastModifiedBy>
  <cp:revision>99</cp:revision>
  <cp:lastPrinted>2024-01-17T07:10:38Z</cp:lastPrinted>
  <dcterms:created xsi:type="dcterms:W3CDTF">2023-05-01T07:09:52Z</dcterms:created>
  <dcterms:modified xsi:type="dcterms:W3CDTF">2024-01-17T11:12:56Z</dcterms:modified>
</cp:coreProperties>
</file>