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84" r:id="rId2"/>
    <p:sldId id="256" r:id="rId3"/>
    <p:sldId id="286" r:id="rId4"/>
    <p:sldId id="285" r:id="rId5"/>
    <p:sldId id="287" r:id="rId6"/>
    <p:sldId id="288" r:id="rId7"/>
    <p:sldId id="289" r:id="rId8"/>
    <p:sldId id="271" r:id="rId9"/>
    <p:sldId id="266" r:id="rId10"/>
    <p:sldId id="265" r:id="rId11"/>
    <p:sldId id="278" r:id="rId12"/>
    <p:sldId id="258" r:id="rId13"/>
    <p:sldId id="279" r:id="rId14"/>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30" autoAdjust="0"/>
    <p:restoredTop sz="94660"/>
  </p:normalViewPr>
  <p:slideViewPr>
    <p:cSldViewPr snapToGrid="0">
      <p:cViewPr varScale="1">
        <p:scale>
          <a:sx n="108" d="100"/>
          <a:sy n="108" d="100"/>
        </p:scale>
        <p:origin x="678"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Élőfej hely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hu-HU"/>
          </a:p>
        </p:txBody>
      </p:sp>
      <p:sp>
        <p:nvSpPr>
          <p:cNvPr id="3" name="Dátum hely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9FE140-8FB0-4B1B-BD35-FA6E111FE71C}" type="datetimeFigureOut">
              <a:rPr lang="hu-HU" smtClean="0"/>
              <a:t>2024. 01. 03.</a:t>
            </a:fld>
            <a:endParaRPr lang="hu-HU"/>
          </a:p>
        </p:txBody>
      </p:sp>
      <p:sp>
        <p:nvSpPr>
          <p:cNvPr id="4" name="Diakép hely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hu-HU"/>
          </a:p>
        </p:txBody>
      </p:sp>
      <p:sp>
        <p:nvSpPr>
          <p:cNvPr id="5" name="Jegyzetek hely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p>
        </p:txBody>
      </p:sp>
      <p:sp>
        <p:nvSpPr>
          <p:cNvPr id="6" name="Élőláb hely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hu-HU"/>
          </a:p>
        </p:txBody>
      </p:sp>
      <p:sp>
        <p:nvSpPr>
          <p:cNvPr id="7" name="Dia számának hely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49BC35-5BD0-42DC-B2FC-CF8DB515E48C}" type="slidenum">
              <a:rPr lang="hu-HU" smtClean="0"/>
              <a:t>‹#›</a:t>
            </a:fld>
            <a:endParaRPr lang="hu-HU"/>
          </a:p>
        </p:txBody>
      </p:sp>
    </p:spTree>
    <p:extLst>
      <p:ext uri="{BB962C8B-B14F-4D97-AF65-F5344CB8AC3E}">
        <p14:creationId xmlns:p14="http://schemas.microsoft.com/office/powerpoint/2010/main" val="1761722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kép helye 1"/>
          <p:cNvSpPr>
            <a:spLocks noGrp="1" noRot="1" noChangeAspect="1"/>
          </p:cNvSpPr>
          <p:nvPr>
            <p:ph type="sldImg"/>
          </p:nvPr>
        </p:nvSpPr>
        <p:spPr/>
      </p:sp>
      <p:sp>
        <p:nvSpPr>
          <p:cNvPr id="3" name="Jegyzetek helye 2"/>
          <p:cNvSpPr>
            <a:spLocks noGrp="1"/>
          </p:cNvSpPr>
          <p:nvPr>
            <p:ph type="body" idx="1"/>
          </p:nvPr>
        </p:nvSpPr>
        <p:spPr/>
        <p:txBody>
          <a:bodyPr/>
          <a:lstStyle/>
          <a:p>
            <a:endParaRPr lang="hu-HU"/>
          </a:p>
        </p:txBody>
      </p:sp>
      <p:sp>
        <p:nvSpPr>
          <p:cNvPr id="4" name="Dia számának helye 3"/>
          <p:cNvSpPr>
            <a:spLocks noGrp="1"/>
          </p:cNvSpPr>
          <p:nvPr>
            <p:ph type="sldNum" sz="quarter" idx="10"/>
          </p:nvPr>
        </p:nvSpPr>
        <p:spPr/>
        <p:txBody>
          <a:bodyPr/>
          <a:lstStyle/>
          <a:p>
            <a:fld id="{0E49BC35-5BD0-42DC-B2FC-CF8DB515E48C}" type="slidenum">
              <a:rPr lang="hu-HU" smtClean="0"/>
              <a:t>2</a:t>
            </a:fld>
            <a:endParaRPr lang="hu-HU"/>
          </a:p>
        </p:txBody>
      </p:sp>
    </p:spTree>
    <p:extLst>
      <p:ext uri="{BB962C8B-B14F-4D97-AF65-F5344CB8AC3E}">
        <p14:creationId xmlns:p14="http://schemas.microsoft.com/office/powerpoint/2010/main" val="3930019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hu-HU"/>
              <a:t>Mintacím szerkesztése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u-HU"/>
              <a:t>Alcím mintájának szerkesztése</a:t>
            </a:r>
            <a:endParaRPr lang="en-US" dirty="0"/>
          </a:p>
        </p:txBody>
      </p:sp>
      <p:sp>
        <p:nvSpPr>
          <p:cNvPr id="4" name="Date Placeholder 3"/>
          <p:cNvSpPr>
            <a:spLocks noGrp="1"/>
          </p:cNvSpPr>
          <p:nvPr>
            <p:ph type="dt" sz="half" idx="10"/>
          </p:nvPr>
        </p:nvSpPr>
        <p:spPr/>
        <p:txBody>
          <a:bodyPr/>
          <a:lstStyle/>
          <a:p>
            <a:fld id="{63B2330D-9001-4B5B-9511-4764634E72E0}" type="datetime1">
              <a:rPr lang="hu-HU" smtClean="0"/>
              <a:t>2024. 01. 03.</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66A3D025-BF54-4E43-9171-24D552EDAFA1}" type="slidenum">
              <a:rPr lang="hu-HU" smtClean="0"/>
              <a:t>‹#›</a:t>
            </a:fld>
            <a:endParaRPr lang="hu-HU"/>
          </a:p>
        </p:txBody>
      </p:sp>
    </p:spTree>
    <p:extLst>
      <p:ext uri="{BB962C8B-B14F-4D97-AF65-F5344CB8AC3E}">
        <p14:creationId xmlns:p14="http://schemas.microsoft.com/office/powerpoint/2010/main" val="18107107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Vertical Text Placeholder 2"/>
          <p:cNvSpPr>
            <a:spLocks noGrp="1"/>
          </p:cNvSpPr>
          <p:nvPr>
            <p:ph type="body" orient="vert" idx="1"/>
          </p:nvPr>
        </p:nvSpPr>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D4794595-AD55-4336-9043-00DF655AC097}" type="datetime1">
              <a:rPr lang="hu-HU" smtClean="0"/>
              <a:t>2024. 01. 03.</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66A3D025-BF54-4E43-9171-24D552EDAFA1}" type="slidenum">
              <a:rPr lang="hu-HU" smtClean="0"/>
              <a:t>‹#›</a:t>
            </a:fld>
            <a:endParaRPr lang="hu-HU"/>
          </a:p>
        </p:txBody>
      </p:sp>
    </p:spTree>
    <p:extLst>
      <p:ext uri="{BB962C8B-B14F-4D97-AF65-F5344CB8AC3E}">
        <p14:creationId xmlns:p14="http://schemas.microsoft.com/office/powerpoint/2010/main" val="1478722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hu-HU"/>
              <a:t>Mintacím szerkesztése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B074F1D8-A360-49B9-91D3-9A7474243B05}" type="datetime1">
              <a:rPr lang="hu-HU" smtClean="0"/>
              <a:t>2024. 01. 03.</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66A3D025-BF54-4E43-9171-24D552EDAFA1}" type="slidenum">
              <a:rPr lang="hu-HU" smtClean="0"/>
              <a:t>‹#›</a:t>
            </a:fld>
            <a:endParaRPr lang="hu-HU"/>
          </a:p>
        </p:txBody>
      </p:sp>
    </p:spTree>
    <p:extLst>
      <p:ext uri="{BB962C8B-B14F-4D97-AF65-F5344CB8AC3E}">
        <p14:creationId xmlns:p14="http://schemas.microsoft.com/office/powerpoint/2010/main" val="2817898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idx="1"/>
          </p:nvPr>
        </p:nvSpPr>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10"/>
          </p:nvPr>
        </p:nvSpPr>
        <p:spPr/>
        <p:txBody>
          <a:bodyPr/>
          <a:lstStyle/>
          <a:p>
            <a:fld id="{67018925-336F-49D2-A4CD-11DAE187B3EF}" type="datetime1">
              <a:rPr lang="hu-HU" smtClean="0"/>
              <a:t>2024. 01. 03.</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66A3D025-BF54-4E43-9171-24D552EDAFA1}" type="slidenum">
              <a:rPr lang="hu-HU" smtClean="0"/>
              <a:t>‹#›</a:t>
            </a:fld>
            <a:endParaRPr lang="hu-HU"/>
          </a:p>
        </p:txBody>
      </p:sp>
    </p:spTree>
    <p:extLst>
      <p:ext uri="{BB962C8B-B14F-4D97-AF65-F5344CB8AC3E}">
        <p14:creationId xmlns:p14="http://schemas.microsoft.com/office/powerpoint/2010/main" val="38334862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hu-HU"/>
              <a:t>Mintacím szerkesztése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u-HU"/>
              <a:t>Mintaszöveg szerkesztése</a:t>
            </a:r>
          </a:p>
        </p:txBody>
      </p:sp>
      <p:sp>
        <p:nvSpPr>
          <p:cNvPr id="4" name="Date Placeholder 3"/>
          <p:cNvSpPr>
            <a:spLocks noGrp="1"/>
          </p:cNvSpPr>
          <p:nvPr>
            <p:ph type="dt" sz="half" idx="10"/>
          </p:nvPr>
        </p:nvSpPr>
        <p:spPr/>
        <p:txBody>
          <a:bodyPr/>
          <a:lstStyle/>
          <a:p>
            <a:fld id="{14160A4D-3320-4AAB-BB4A-1FB3B840C9D3}" type="datetime1">
              <a:rPr lang="hu-HU" smtClean="0"/>
              <a:t>2024. 01. 03.</a:t>
            </a:fld>
            <a:endParaRPr lang="hu-HU"/>
          </a:p>
        </p:txBody>
      </p:sp>
      <p:sp>
        <p:nvSpPr>
          <p:cNvPr id="5" name="Footer Placeholder 4"/>
          <p:cNvSpPr>
            <a:spLocks noGrp="1"/>
          </p:cNvSpPr>
          <p:nvPr>
            <p:ph type="ftr" sz="quarter" idx="11"/>
          </p:nvPr>
        </p:nvSpPr>
        <p:spPr/>
        <p:txBody>
          <a:bodyPr/>
          <a:lstStyle/>
          <a:p>
            <a:endParaRPr lang="hu-HU"/>
          </a:p>
        </p:txBody>
      </p:sp>
      <p:sp>
        <p:nvSpPr>
          <p:cNvPr id="6" name="Slide Number Placeholder 5"/>
          <p:cNvSpPr>
            <a:spLocks noGrp="1"/>
          </p:cNvSpPr>
          <p:nvPr>
            <p:ph type="sldNum" sz="quarter" idx="12"/>
          </p:nvPr>
        </p:nvSpPr>
        <p:spPr/>
        <p:txBody>
          <a:bodyPr/>
          <a:lstStyle/>
          <a:p>
            <a:fld id="{66A3D025-BF54-4E43-9171-24D552EDAFA1}" type="slidenum">
              <a:rPr lang="hu-HU" smtClean="0"/>
              <a:t>‹#›</a:t>
            </a:fld>
            <a:endParaRPr lang="hu-HU"/>
          </a:p>
        </p:txBody>
      </p:sp>
    </p:spTree>
    <p:extLst>
      <p:ext uri="{BB962C8B-B14F-4D97-AF65-F5344CB8AC3E}">
        <p14:creationId xmlns:p14="http://schemas.microsoft.com/office/powerpoint/2010/main" val="27448765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Date Placeholder 4"/>
          <p:cNvSpPr>
            <a:spLocks noGrp="1"/>
          </p:cNvSpPr>
          <p:nvPr>
            <p:ph type="dt" sz="half" idx="10"/>
          </p:nvPr>
        </p:nvSpPr>
        <p:spPr/>
        <p:txBody>
          <a:bodyPr/>
          <a:lstStyle/>
          <a:p>
            <a:fld id="{205728FC-E3A4-490C-B7F4-0E1D1C6CDA94}" type="datetime1">
              <a:rPr lang="hu-HU" smtClean="0"/>
              <a:t>2024. 01. 03.</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66A3D025-BF54-4E43-9171-24D552EDAFA1}" type="slidenum">
              <a:rPr lang="hu-HU" smtClean="0"/>
              <a:t>‹#›</a:t>
            </a:fld>
            <a:endParaRPr lang="hu-HU"/>
          </a:p>
        </p:txBody>
      </p:sp>
    </p:spTree>
    <p:extLst>
      <p:ext uri="{BB962C8B-B14F-4D97-AF65-F5344CB8AC3E}">
        <p14:creationId xmlns:p14="http://schemas.microsoft.com/office/powerpoint/2010/main" val="23605122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hu-HU"/>
              <a:t>Mintacím szerkesztése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4" name="Content Placeholder 3"/>
          <p:cNvSpPr>
            <a:spLocks noGrp="1"/>
          </p:cNvSpPr>
          <p:nvPr>
            <p:ph sz="half" idx="2"/>
          </p:nvPr>
        </p:nvSpPr>
        <p:spPr>
          <a:xfrm>
            <a:off x="629842" y="2505075"/>
            <a:ext cx="3868340"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a:t>Mintaszöveg szerkesztése</a:t>
            </a:r>
          </a:p>
        </p:txBody>
      </p:sp>
      <p:sp>
        <p:nvSpPr>
          <p:cNvPr id="6" name="Content Placeholder 5"/>
          <p:cNvSpPr>
            <a:spLocks noGrp="1"/>
          </p:cNvSpPr>
          <p:nvPr>
            <p:ph sz="quarter" idx="4"/>
          </p:nvPr>
        </p:nvSpPr>
        <p:spPr>
          <a:xfrm>
            <a:off x="4629150" y="2505075"/>
            <a:ext cx="3887391" cy="3684588"/>
          </a:xfrm>
        </p:spPr>
        <p:txBody>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7" name="Date Placeholder 6"/>
          <p:cNvSpPr>
            <a:spLocks noGrp="1"/>
          </p:cNvSpPr>
          <p:nvPr>
            <p:ph type="dt" sz="half" idx="10"/>
          </p:nvPr>
        </p:nvSpPr>
        <p:spPr/>
        <p:txBody>
          <a:bodyPr/>
          <a:lstStyle/>
          <a:p>
            <a:fld id="{2FE91489-3CC4-4C1E-837C-5CCCAFE7B698}" type="datetime1">
              <a:rPr lang="hu-HU" smtClean="0"/>
              <a:t>2024. 01. 03.</a:t>
            </a:fld>
            <a:endParaRPr lang="hu-HU"/>
          </a:p>
        </p:txBody>
      </p:sp>
      <p:sp>
        <p:nvSpPr>
          <p:cNvPr id="8" name="Footer Placeholder 7"/>
          <p:cNvSpPr>
            <a:spLocks noGrp="1"/>
          </p:cNvSpPr>
          <p:nvPr>
            <p:ph type="ftr" sz="quarter" idx="11"/>
          </p:nvPr>
        </p:nvSpPr>
        <p:spPr/>
        <p:txBody>
          <a:bodyPr/>
          <a:lstStyle/>
          <a:p>
            <a:endParaRPr lang="hu-HU"/>
          </a:p>
        </p:txBody>
      </p:sp>
      <p:sp>
        <p:nvSpPr>
          <p:cNvPr id="9" name="Slide Number Placeholder 8"/>
          <p:cNvSpPr>
            <a:spLocks noGrp="1"/>
          </p:cNvSpPr>
          <p:nvPr>
            <p:ph type="sldNum" sz="quarter" idx="12"/>
          </p:nvPr>
        </p:nvSpPr>
        <p:spPr/>
        <p:txBody>
          <a:bodyPr/>
          <a:lstStyle/>
          <a:p>
            <a:fld id="{66A3D025-BF54-4E43-9171-24D552EDAFA1}" type="slidenum">
              <a:rPr lang="hu-HU" smtClean="0"/>
              <a:t>‹#›</a:t>
            </a:fld>
            <a:endParaRPr lang="hu-HU"/>
          </a:p>
        </p:txBody>
      </p:sp>
    </p:spTree>
    <p:extLst>
      <p:ext uri="{BB962C8B-B14F-4D97-AF65-F5344CB8AC3E}">
        <p14:creationId xmlns:p14="http://schemas.microsoft.com/office/powerpoint/2010/main" val="1553679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u-HU"/>
              <a:t>Mintacím szerkesztése</a:t>
            </a:r>
            <a:endParaRPr lang="en-US" dirty="0"/>
          </a:p>
        </p:txBody>
      </p:sp>
      <p:sp>
        <p:nvSpPr>
          <p:cNvPr id="3" name="Date Placeholder 2"/>
          <p:cNvSpPr>
            <a:spLocks noGrp="1"/>
          </p:cNvSpPr>
          <p:nvPr>
            <p:ph type="dt" sz="half" idx="10"/>
          </p:nvPr>
        </p:nvSpPr>
        <p:spPr/>
        <p:txBody>
          <a:bodyPr/>
          <a:lstStyle/>
          <a:p>
            <a:fld id="{BE56FEE9-BE70-4F01-AEC3-37006774454E}" type="datetime1">
              <a:rPr lang="hu-HU" smtClean="0"/>
              <a:t>2024. 01. 03.</a:t>
            </a:fld>
            <a:endParaRPr lang="hu-HU"/>
          </a:p>
        </p:txBody>
      </p:sp>
      <p:sp>
        <p:nvSpPr>
          <p:cNvPr id="4" name="Footer Placeholder 3"/>
          <p:cNvSpPr>
            <a:spLocks noGrp="1"/>
          </p:cNvSpPr>
          <p:nvPr>
            <p:ph type="ftr" sz="quarter" idx="11"/>
          </p:nvPr>
        </p:nvSpPr>
        <p:spPr/>
        <p:txBody>
          <a:bodyPr/>
          <a:lstStyle/>
          <a:p>
            <a:endParaRPr lang="hu-HU"/>
          </a:p>
        </p:txBody>
      </p:sp>
      <p:sp>
        <p:nvSpPr>
          <p:cNvPr id="5" name="Slide Number Placeholder 4"/>
          <p:cNvSpPr>
            <a:spLocks noGrp="1"/>
          </p:cNvSpPr>
          <p:nvPr>
            <p:ph type="sldNum" sz="quarter" idx="12"/>
          </p:nvPr>
        </p:nvSpPr>
        <p:spPr/>
        <p:txBody>
          <a:bodyPr/>
          <a:lstStyle/>
          <a:p>
            <a:fld id="{66A3D025-BF54-4E43-9171-24D552EDAFA1}" type="slidenum">
              <a:rPr lang="hu-HU" smtClean="0"/>
              <a:t>‹#›</a:t>
            </a:fld>
            <a:endParaRPr lang="hu-HU"/>
          </a:p>
        </p:txBody>
      </p:sp>
    </p:spTree>
    <p:extLst>
      <p:ext uri="{BB962C8B-B14F-4D97-AF65-F5344CB8AC3E}">
        <p14:creationId xmlns:p14="http://schemas.microsoft.com/office/powerpoint/2010/main" val="4204959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806FE6E-0794-46DB-A4EA-EE34859B32A9}" type="datetime1">
              <a:rPr lang="hu-HU" smtClean="0"/>
              <a:t>2024. 01. 03.</a:t>
            </a:fld>
            <a:endParaRPr lang="hu-HU"/>
          </a:p>
        </p:txBody>
      </p:sp>
      <p:sp>
        <p:nvSpPr>
          <p:cNvPr id="3" name="Footer Placeholder 2"/>
          <p:cNvSpPr>
            <a:spLocks noGrp="1"/>
          </p:cNvSpPr>
          <p:nvPr>
            <p:ph type="ftr" sz="quarter" idx="11"/>
          </p:nvPr>
        </p:nvSpPr>
        <p:spPr/>
        <p:txBody>
          <a:bodyPr/>
          <a:lstStyle/>
          <a:p>
            <a:endParaRPr lang="hu-HU"/>
          </a:p>
        </p:txBody>
      </p:sp>
      <p:sp>
        <p:nvSpPr>
          <p:cNvPr id="4" name="Slide Number Placeholder 3"/>
          <p:cNvSpPr>
            <a:spLocks noGrp="1"/>
          </p:cNvSpPr>
          <p:nvPr>
            <p:ph type="sldNum" sz="quarter" idx="12"/>
          </p:nvPr>
        </p:nvSpPr>
        <p:spPr/>
        <p:txBody>
          <a:bodyPr/>
          <a:lstStyle/>
          <a:p>
            <a:fld id="{66A3D025-BF54-4E43-9171-24D552EDAFA1}" type="slidenum">
              <a:rPr lang="hu-HU" smtClean="0"/>
              <a:t>‹#›</a:t>
            </a:fld>
            <a:endParaRPr lang="hu-HU"/>
          </a:p>
        </p:txBody>
      </p:sp>
    </p:spTree>
    <p:extLst>
      <p:ext uri="{BB962C8B-B14F-4D97-AF65-F5344CB8AC3E}">
        <p14:creationId xmlns:p14="http://schemas.microsoft.com/office/powerpoint/2010/main" val="16262238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hu-HU"/>
              <a:t>Mintacím szerkesztése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ate Placeholder 4"/>
          <p:cNvSpPr>
            <a:spLocks noGrp="1"/>
          </p:cNvSpPr>
          <p:nvPr>
            <p:ph type="dt" sz="half" idx="10"/>
          </p:nvPr>
        </p:nvSpPr>
        <p:spPr/>
        <p:txBody>
          <a:bodyPr/>
          <a:lstStyle/>
          <a:p>
            <a:fld id="{8AA4F946-599E-4C98-9D4E-4C52787CA7B4}" type="datetime1">
              <a:rPr lang="hu-HU" smtClean="0"/>
              <a:t>2024. 01. 03.</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66A3D025-BF54-4E43-9171-24D552EDAFA1}" type="slidenum">
              <a:rPr lang="hu-HU" smtClean="0"/>
              <a:t>‹#›</a:t>
            </a:fld>
            <a:endParaRPr lang="hu-HU"/>
          </a:p>
        </p:txBody>
      </p:sp>
    </p:spTree>
    <p:extLst>
      <p:ext uri="{BB962C8B-B14F-4D97-AF65-F5344CB8AC3E}">
        <p14:creationId xmlns:p14="http://schemas.microsoft.com/office/powerpoint/2010/main" val="38375085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hu-HU"/>
              <a:t>Mintacím szerkesztése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u-HU"/>
              <a:t>Kép beszúrásához kattintson az ikonra</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u-HU"/>
              <a:t>Mintaszöveg szerkesztése</a:t>
            </a:r>
          </a:p>
        </p:txBody>
      </p:sp>
      <p:sp>
        <p:nvSpPr>
          <p:cNvPr id="5" name="Date Placeholder 4"/>
          <p:cNvSpPr>
            <a:spLocks noGrp="1"/>
          </p:cNvSpPr>
          <p:nvPr>
            <p:ph type="dt" sz="half" idx="10"/>
          </p:nvPr>
        </p:nvSpPr>
        <p:spPr/>
        <p:txBody>
          <a:bodyPr/>
          <a:lstStyle/>
          <a:p>
            <a:fld id="{5F3F3E1B-4CEA-4711-9842-D577FD6932A2}" type="datetime1">
              <a:rPr lang="hu-HU" smtClean="0"/>
              <a:t>2024. 01. 03.</a:t>
            </a:fld>
            <a:endParaRPr lang="hu-HU"/>
          </a:p>
        </p:txBody>
      </p:sp>
      <p:sp>
        <p:nvSpPr>
          <p:cNvPr id="6" name="Footer Placeholder 5"/>
          <p:cNvSpPr>
            <a:spLocks noGrp="1"/>
          </p:cNvSpPr>
          <p:nvPr>
            <p:ph type="ftr" sz="quarter" idx="11"/>
          </p:nvPr>
        </p:nvSpPr>
        <p:spPr/>
        <p:txBody>
          <a:bodyPr/>
          <a:lstStyle/>
          <a:p>
            <a:endParaRPr lang="hu-HU"/>
          </a:p>
        </p:txBody>
      </p:sp>
      <p:sp>
        <p:nvSpPr>
          <p:cNvPr id="7" name="Slide Number Placeholder 6"/>
          <p:cNvSpPr>
            <a:spLocks noGrp="1"/>
          </p:cNvSpPr>
          <p:nvPr>
            <p:ph type="sldNum" sz="quarter" idx="12"/>
          </p:nvPr>
        </p:nvSpPr>
        <p:spPr/>
        <p:txBody>
          <a:bodyPr/>
          <a:lstStyle/>
          <a:p>
            <a:fld id="{66A3D025-BF54-4E43-9171-24D552EDAFA1}" type="slidenum">
              <a:rPr lang="hu-HU" smtClean="0"/>
              <a:t>‹#›</a:t>
            </a:fld>
            <a:endParaRPr lang="hu-HU"/>
          </a:p>
        </p:txBody>
      </p:sp>
    </p:spTree>
    <p:extLst>
      <p:ext uri="{BB962C8B-B14F-4D97-AF65-F5344CB8AC3E}">
        <p14:creationId xmlns:p14="http://schemas.microsoft.com/office/powerpoint/2010/main" val="4103982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hu-HU"/>
              <a:t>Mintacím szerkesztése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hu-HU"/>
              <a:t>Mintaszöveg szerkesztése</a:t>
            </a:r>
          </a:p>
          <a:p>
            <a:pPr lvl="1"/>
            <a:r>
              <a:rPr lang="hu-HU"/>
              <a:t>Második szint</a:t>
            </a:r>
          </a:p>
          <a:p>
            <a:pPr lvl="2"/>
            <a:r>
              <a:rPr lang="hu-HU"/>
              <a:t>Harmadik szint</a:t>
            </a:r>
          </a:p>
          <a:p>
            <a:pPr lvl="3"/>
            <a:r>
              <a:rPr lang="hu-HU"/>
              <a:t>Negyedik szint</a:t>
            </a:r>
          </a:p>
          <a:p>
            <a:pPr lvl="4"/>
            <a:r>
              <a:rPr lang="hu-HU"/>
              <a:t>Ötödik szint</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D00BC8-FAE3-41F3-BC08-85293B7FA970}" type="datetime1">
              <a:rPr lang="hu-HU" smtClean="0"/>
              <a:t>2024. 01. 03.</a:t>
            </a:fld>
            <a:endParaRPr lang="hu-H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A3D025-BF54-4E43-9171-24D552EDAFA1}" type="slidenum">
              <a:rPr lang="hu-HU" smtClean="0"/>
              <a:t>‹#›</a:t>
            </a:fld>
            <a:endParaRPr lang="hu-HU"/>
          </a:p>
        </p:txBody>
      </p:sp>
    </p:spTree>
    <p:extLst>
      <p:ext uri="{BB962C8B-B14F-4D97-AF65-F5344CB8AC3E}">
        <p14:creationId xmlns:p14="http://schemas.microsoft.com/office/powerpoint/2010/main" val="325083005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Kép 5">
            <a:extLst>
              <a:ext uri="{FF2B5EF4-FFF2-40B4-BE49-F238E27FC236}">
                <a16:creationId xmlns:a16="http://schemas.microsoft.com/office/drawing/2014/main" id="{00D1D0EA-18A3-70DE-F5D4-FEB0F96485C1}"/>
              </a:ext>
            </a:extLst>
          </p:cNvPr>
          <p:cNvPicPr>
            <a:picLocks noChangeAspect="1"/>
          </p:cNvPicPr>
          <p:nvPr/>
        </p:nvPicPr>
        <p:blipFill>
          <a:blip r:embed="rId2"/>
          <a:stretch>
            <a:fillRect/>
          </a:stretch>
        </p:blipFill>
        <p:spPr>
          <a:xfrm>
            <a:off x="3175895" y="136524"/>
            <a:ext cx="2792210" cy="1274174"/>
          </a:xfrm>
          <a:prstGeom prst="rect">
            <a:avLst/>
          </a:prstGeom>
        </p:spPr>
      </p:pic>
      <p:sp>
        <p:nvSpPr>
          <p:cNvPr id="2" name="Cím 1">
            <a:extLst>
              <a:ext uri="{FF2B5EF4-FFF2-40B4-BE49-F238E27FC236}">
                <a16:creationId xmlns:a16="http://schemas.microsoft.com/office/drawing/2014/main" id="{650156AF-76B9-4382-D892-A64668BE2098}"/>
              </a:ext>
            </a:extLst>
          </p:cNvPr>
          <p:cNvSpPr>
            <a:spLocks noGrp="1"/>
          </p:cNvSpPr>
          <p:nvPr>
            <p:ph type="title"/>
          </p:nvPr>
        </p:nvSpPr>
        <p:spPr>
          <a:xfrm>
            <a:off x="3018408" y="365127"/>
            <a:ext cx="5496942" cy="996448"/>
          </a:xfrm>
        </p:spPr>
        <p:txBody>
          <a:bodyPr>
            <a:normAutofit/>
          </a:bodyPr>
          <a:lstStyle/>
          <a:p>
            <a:endParaRPr lang="hu-HU" sz="3600" b="1" dirty="0"/>
          </a:p>
        </p:txBody>
      </p:sp>
      <p:sp>
        <p:nvSpPr>
          <p:cNvPr id="3" name="Tartalom helye 2">
            <a:extLst>
              <a:ext uri="{FF2B5EF4-FFF2-40B4-BE49-F238E27FC236}">
                <a16:creationId xmlns:a16="http://schemas.microsoft.com/office/drawing/2014/main" id="{8A5D647A-F749-9AC0-2D70-AE63CFC06EC3}"/>
              </a:ext>
            </a:extLst>
          </p:cNvPr>
          <p:cNvSpPr>
            <a:spLocks noGrp="1"/>
          </p:cNvSpPr>
          <p:nvPr>
            <p:ph idx="1"/>
          </p:nvPr>
        </p:nvSpPr>
        <p:spPr>
          <a:xfrm>
            <a:off x="628650" y="1540962"/>
            <a:ext cx="7886700" cy="4636001"/>
          </a:xfrm>
        </p:spPr>
        <p:txBody>
          <a:bodyPr>
            <a:normAutofit fontScale="77500" lnSpcReduction="20000"/>
          </a:bodyPr>
          <a:lstStyle/>
          <a:p>
            <a:pPr marL="0" indent="0">
              <a:buNone/>
            </a:pPr>
            <a:r>
              <a:rPr lang="hu-HU" b="1" dirty="0"/>
              <a:t>A köszöntőhöz</a:t>
            </a:r>
          </a:p>
          <a:p>
            <a:r>
              <a:rPr lang="en-US" dirty="0"/>
              <a:t>Commune of Grande-</a:t>
            </a:r>
            <a:r>
              <a:rPr lang="en-US" dirty="0" err="1"/>
              <a:t>Synthe</a:t>
            </a:r>
            <a:r>
              <a:rPr lang="en-US" dirty="0"/>
              <a:t> </a:t>
            </a:r>
            <a:r>
              <a:rPr lang="hu-HU" dirty="0"/>
              <a:t>(Dunkerque külvárosa) 2018. november 19-én kezdeményezett eljárást az államnál (elnök, </a:t>
            </a:r>
            <a:r>
              <a:rPr lang="hu-HU" dirty="0" err="1"/>
              <a:t>miniszterlenök</a:t>
            </a:r>
            <a:r>
              <a:rPr lang="hu-HU" dirty="0"/>
              <a:t>, államminiszter, ökológiai és szolidaritási miniszter), a szerintük elégtelen lépésekért, amelyek a klímagázok kibocsátására vonatkoznak, arra, hogy a klímakérések nem jelennek meg kötelező prioritásként, nem alkalmaznak tilalmakat, és az adaptáció azonnali lépéseit sem tették meg. </a:t>
            </a:r>
          </a:p>
          <a:p>
            <a:r>
              <a:rPr lang="hu-HU" dirty="0"/>
              <a:t>Ebből keletkezett a</a:t>
            </a:r>
            <a:r>
              <a:rPr lang="en-US" dirty="0"/>
              <a:t> « Conseil </a:t>
            </a:r>
            <a:r>
              <a:rPr lang="en-US" dirty="0" err="1"/>
              <a:t>d’Etat</a:t>
            </a:r>
            <a:r>
              <a:rPr lang="en-US" dirty="0"/>
              <a:t> »</a:t>
            </a:r>
            <a:r>
              <a:rPr lang="hu-HU" dirty="0"/>
              <a:t> előtti per, amelynek ítélete (2021. július 1.) megállapította, hogy az állam nem tette meg a szükséges intézkedéseket  és kötelezte a miniszterelnököt arra, hogy cselekedjen 2022. március 31-ig.</a:t>
            </a:r>
          </a:p>
          <a:p>
            <a:r>
              <a:rPr lang="hu-HU" dirty="0"/>
              <a:t>2023. május 10-éne az Államtanács megállapította, hogy az intézkedések elégtelenek voltak, ezért ismételt lépéseket rendelt el 2024. június 30-ig, és közben terjesszen elő előrehaladási jelentést</a:t>
            </a:r>
          </a:p>
          <a:p>
            <a:pPr marL="0" indent="0">
              <a:buNone/>
            </a:pPr>
            <a:r>
              <a:rPr lang="hu-HU" b="1" dirty="0"/>
              <a:t>Mit tehetnek a bíróságok és melyek?</a:t>
            </a:r>
          </a:p>
        </p:txBody>
      </p:sp>
      <p:sp>
        <p:nvSpPr>
          <p:cNvPr id="4" name="Dia számának helye 3">
            <a:extLst>
              <a:ext uri="{FF2B5EF4-FFF2-40B4-BE49-F238E27FC236}">
                <a16:creationId xmlns:a16="http://schemas.microsoft.com/office/drawing/2014/main" id="{464BD37F-4A17-7CD0-924E-67B2E18518D1}"/>
              </a:ext>
            </a:extLst>
          </p:cNvPr>
          <p:cNvSpPr>
            <a:spLocks noGrp="1"/>
          </p:cNvSpPr>
          <p:nvPr>
            <p:ph type="sldNum" sz="quarter" idx="12"/>
          </p:nvPr>
        </p:nvSpPr>
        <p:spPr/>
        <p:txBody>
          <a:bodyPr/>
          <a:lstStyle/>
          <a:p>
            <a:fld id="{66A3D025-BF54-4E43-9171-24D552EDAFA1}" type="slidenum">
              <a:rPr lang="hu-HU" smtClean="0"/>
              <a:t>1</a:t>
            </a:fld>
            <a:endParaRPr lang="hu-HU"/>
          </a:p>
        </p:txBody>
      </p:sp>
      <p:pic>
        <p:nvPicPr>
          <p:cNvPr id="5" name="Kép 4">
            <a:extLst>
              <a:ext uri="{FF2B5EF4-FFF2-40B4-BE49-F238E27FC236}">
                <a16:creationId xmlns:a16="http://schemas.microsoft.com/office/drawing/2014/main" id="{E030BFA3-381E-E209-DDD4-C2344D97A1D5}"/>
              </a:ext>
            </a:extLst>
          </p:cNvPr>
          <p:cNvPicPr>
            <a:picLocks noChangeAspect="1"/>
          </p:cNvPicPr>
          <p:nvPr/>
        </p:nvPicPr>
        <p:blipFill>
          <a:blip r:embed="rId3"/>
          <a:stretch>
            <a:fillRect/>
          </a:stretch>
        </p:blipFill>
        <p:spPr>
          <a:xfrm>
            <a:off x="7053762" y="136524"/>
            <a:ext cx="1404438" cy="1404438"/>
          </a:xfrm>
          <a:prstGeom prst="rect">
            <a:avLst/>
          </a:prstGeom>
        </p:spPr>
      </p:pic>
      <p:pic>
        <p:nvPicPr>
          <p:cNvPr id="7" name="Kép 6">
            <a:extLst>
              <a:ext uri="{FF2B5EF4-FFF2-40B4-BE49-F238E27FC236}">
                <a16:creationId xmlns:a16="http://schemas.microsoft.com/office/drawing/2014/main" id="{ACD0EF31-F934-9822-DFEC-FC0FC65E948D}"/>
              </a:ext>
            </a:extLst>
          </p:cNvPr>
          <p:cNvPicPr>
            <a:picLocks noChangeAspect="1"/>
          </p:cNvPicPr>
          <p:nvPr/>
        </p:nvPicPr>
        <p:blipFill>
          <a:blip r:embed="rId4"/>
          <a:stretch>
            <a:fillRect/>
          </a:stretch>
        </p:blipFill>
        <p:spPr>
          <a:xfrm>
            <a:off x="5579240" y="5687369"/>
            <a:ext cx="915510" cy="702187"/>
          </a:xfrm>
          <a:prstGeom prst="rect">
            <a:avLst/>
          </a:prstGeom>
        </p:spPr>
      </p:pic>
      <p:pic>
        <p:nvPicPr>
          <p:cNvPr id="9" name="Kép 8" descr="A képen szimbólum, embléma, Grafika, clipart látható&#10;&#10;Automatikusan generált leírás">
            <a:extLst>
              <a:ext uri="{FF2B5EF4-FFF2-40B4-BE49-F238E27FC236}">
                <a16:creationId xmlns:a16="http://schemas.microsoft.com/office/drawing/2014/main" id="{47915BE0-36DC-336B-3030-B72035E3B27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51216" y="5607631"/>
            <a:ext cx="804765" cy="885242"/>
          </a:xfrm>
          <a:prstGeom prst="rect">
            <a:avLst/>
          </a:prstGeom>
        </p:spPr>
      </p:pic>
    </p:spTree>
    <p:extLst>
      <p:ext uri="{BB962C8B-B14F-4D97-AF65-F5344CB8AC3E}">
        <p14:creationId xmlns:p14="http://schemas.microsoft.com/office/powerpoint/2010/main" val="537964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F31E29D-7684-42E2-8F19-4B8CE5FFF1A4}"/>
              </a:ext>
            </a:extLst>
          </p:cNvPr>
          <p:cNvSpPr>
            <a:spLocks noGrp="1"/>
          </p:cNvSpPr>
          <p:nvPr>
            <p:ph type="title"/>
          </p:nvPr>
        </p:nvSpPr>
        <p:spPr>
          <a:xfrm>
            <a:off x="628650" y="365126"/>
            <a:ext cx="7886700" cy="984703"/>
          </a:xfrm>
        </p:spPr>
        <p:txBody>
          <a:bodyPr/>
          <a:lstStyle/>
          <a:p>
            <a:endParaRPr lang="hu-HU" dirty="0"/>
          </a:p>
        </p:txBody>
      </p:sp>
      <p:sp>
        <p:nvSpPr>
          <p:cNvPr id="3" name="Tartalom helye 2">
            <a:extLst>
              <a:ext uri="{FF2B5EF4-FFF2-40B4-BE49-F238E27FC236}">
                <a16:creationId xmlns:a16="http://schemas.microsoft.com/office/drawing/2014/main" id="{6E24F2BA-B6FE-4C06-BCF3-84FE8913B6A2}"/>
              </a:ext>
            </a:extLst>
          </p:cNvPr>
          <p:cNvSpPr>
            <a:spLocks noGrp="1"/>
          </p:cNvSpPr>
          <p:nvPr>
            <p:ph idx="1"/>
          </p:nvPr>
        </p:nvSpPr>
        <p:spPr>
          <a:xfrm>
            <a:off x="451096" y="1651246"/>
            <a:ext cx="7886700" cy="4428061"/>
          </a:xfrm>
        </p:spPr>
        <p:txBody>
          <a:bodyPr>
            <a:normAutofit fontScale="92500" lnSpcReduction="20000"/>
          </a:bodyPr>
          <a:lstStyle/>
          <a:p>
            <a:pPr marL="0" indent="0">
              <a:buNone/>
            </a:pPr>
            <a:r>
              <a:rPr lang="hu-HU" b="1" dirty="0"/>
              <a:t>14/2020. (VII. 6.) AB határozat</a:t>
            </a:r>
            <a:r>
              <a:rPr lang="hu-HU" dirty="0"/>
              <a:t>: „[22] Az Alaptörvény P) cikk (1) bekezdése a </a:t>
            </a:r>
            <a:r>
              <a:rPr lang="hu-HU" b="1" dirty="0" err="1"/>
              <a:t>public</a:t>
            </a:r>
            <a:r>
              <a:rPr lang="hu-HU" b="1" dirty="0"/>
              <a:t> </a:t>
            </a:r>
            <a:r>
              <a:rPr lang="hu-HU" b="1" dirty="0" err="1"/>
              <a:t>trust</a:t>
            </a:r>
            <a:r>
              <a:rPr lang="hu-HU" b="1" dirty="0"/>
              <a:t> </a:t>
            </a:r>
            <a:r>
              <a:rPr lang="hu-HU" dirty="0"/>
              <a:t>környezeti és természeti értékekre vonatkozó koncepciójának alkotmányjogi megfogalmazásán alapul, melynek lényege, hogy az állam a jövő nemzedékek mint kedvezményezettek számára egyfajta bizalmi vagyonkezelőként kezeli a rá bízott természeti és kulturális kincseket, és a jelen generációk számára csak addig a mértékig teszi lehetővé ezen kincsek használatát és hasznosítását, ameddig az a természeti és kulturális értékeket mint önmagukért is védelemben részesítendő vagyontárgyak hosszú távú fennmaradását nem veszélyezteti. Az államnak ezen kincsek kezelése és az arra vonatkozó szabályozás megalkotása során egyaránt tekintetbe kell vennie a jelen és a jövő generációk érdekeit.”</a:t>
            </a:r>
          </a:p>
        </p:txBody>
      </p:sp>
      <p:sp>
        <p:nvSpPr>
          <p:cNvPr id="4" name="Dia számának helye 3">
            <a:extLst>
              <a:ext uri="{FF2B5EF4-FFF2-40B4-BE49-F238E27FC236}">
                <a16:creationId xmlns:a16="http://schemas.microsoft.com/office/drawing/2014/main" id="{29BBD10E-8BC3-42DF-9B78-D465C10873B3}"/>
              </a:ext>
            </a:extLst>
          </p:cNvPr>
          <p:cNvSpPr>
            <a:spLocks noGrp="1"/>
          </p:cNvSpPr>
          <p:nvPr>
            <p:ph type="sldNum" sz="quarter" idx="12"/>
          </p:nvPr>
        </p:nvSpPr>
        <p:spPr/>
        <p:txBody>
          <a:bodyPr/>
          <a:lstStyle/>
          <a:p>
            <a:fld id="{66A3D025-BF54-4E43-9171-24D552EDAFA1}" type="slidenum">
              <a:rPr lang="hu-HU" smtClean="0"/>
              <a:t>10</a:t>
            </a:fld>
            <a:endParaRPr lang="hu-HU"/>
          </a:p>
        </p:txBody>
      </p:sp>
      <p:pic>
        <p:nvPicPr>
          <p:cNvPr id="5" name="Kép 4">
            <a:extLst>
              <a:ext uri="{FF2B5EF4-FFF2-40B4-BE49-F238E27FC236}">
                <a16:creationId xmlns:a16="http://schemas.microsoft.com/office/drawing/2014/main" id="{3A0109F8-2BF8-C3CF-0BA0-0718B222A9E2}"/>
              </a:ext>
            </a:extLst>
          </p:cNvPr>
          <p:cNvPicPr>
            <a:picLocks noChangeAspect="1"/>
          </p:cNvPicPr>
          <p:nvPr/>
        </p:nvPicPr>
        <p:blipFill>
          <a:blip r:embed="rId2"/>
          <a:stretch>
            <a:fillRect/>
          </a:stretch>
        </p:blipFill>
        <p:spPr>
          <a:xfrm>
            <a:off x="7053762" y="136524"/>
            <a:ext cx="1404438" cy="1404438"/>
          </a:xfrm>
          <a:prstGeom prst="rect">
            <a:avLst/>
          </a:prstGeom>
        </p:spPr>
      </p:pic>
    </p:spTree>
    <p:extLst>
      <p:ext uri="{BB962C8B-B14F-4D97-AF65-F5344CB8AC3E}">
        <p14:creationId xmlns:p14="http://schemas.microsoft.com/office/powerpoint/2010/main" val="36538419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7462F5A2-2E79-C807-FE04-B03721D80E1E}"/>
              </a:ext>
            </a:extLst>
          </p:cNvPr>
          <p:cNvSpPr>
            <a:spLocks noGrp="1"/>
          </p:cNvSpPr>
          <p:nvPr>
            <p:ph type="title"/>
          </p:nvPr>
        </p:nvSpPr>
        <p:spPr/>
        <p:txBody>
          <a:bodyPr/>
          <a:lstStyle/>
          <a:p>
            <a:endParaRPr lang="hu-HU" dirty="0"/>
          </a:p>
        </p:txBody>
      </p:sp>
      <p:sp>
        <p:nvSpPr>
          <p:cNvPr id="3" name="Tartalom helye 2">
            <a:extLst>
              <a:ext uri="{FF2B5EF4-FFF2-40B4-BE49-F238E27FC236}">
                <a16:creationId xmlns:a16="http://schemas.microsoft.com/office/drawing/2014/main" id="{35AD54AC-A5DA-8F09-0D18-AE39AF815196}"/>
              </a:ext>
            </a:extLst>
          </p:cNvPr>
          <p:cNvSpPr>
            <a:spLocks noGrp="1"/>
          </p:cNvSpPr>
          <p:nvPr>
            <p:ph idx="1"/>
          </p:nvPr>
        </p:nvSpPr>
        <p:spPr/>
        <p:txBody>
          <a:bodyPr>
            <a:normAutofit fontScale="92500" lnSpcReduction="20000"/>
          </a:bodyPr>
          <a:lstStyle/>
          <a:p>
            <a:r>
              <a:rPr lang="hu-HU" dirty="0"/>
              <a:t>Az éghajlatváltozás elvitathatatlan kapcsolatban áll az </a:t>
            </a:r>
            <a:r>
              <a:rPr lang="hu-HU" b="1" dirty="0"/>
              <a:t>egészséghez való joggal</a:t>
            </a:r>
            <a:r>
              <a:rPr lang="hu-HU" dirty="0"/>
              <a:t>, különösen a sérülékeny társadalmi csoportok, így a gyermekek, az idősek, a krónikus betegek, de a legszegényebbek esetében  is. </a:t>
            </a:r>
          </a:p>
          <a:p>
            <a:r>
              <a:rPr lang="hu-HU" dirty="0"/>
              <a:t>A Nemzetközi Bíróság a bősi ítéletben hangsúlyozta, „a </a:t>
            </a:r>
            <a:r>
              <a:rPr lang="hu-HU" b="1" dirty="0"/>
              <a:t>környezet nem egy absztrakció</a:t>
            </a:r>
            <a:r>
              <a:rPr lang="hu-HU" dirty="0"/>
              <a:t>, hanem az emberek életterét, életminőségét és egészségét jelenti, beleértve a meg nem született generációkét is.” </a:t>
            </a:r>
          </a:p>
          <a:p>
            <a:r>
              <a:rPr lang="hu-HU" dirty="0"/>
              <a:t>A testi és lelki egészséghez való jog  megvalósításának egyik eszközeként jeleníti meg az </a:t>
            </a:r>
            <a:r>
              <a:rPr lang="hu-HU" b="1" dirty="0"/>
              <a:t>Alaptörvény XX. cikke </a:t>
            </a:r>
            <a:r>
              <a:rPr lang="hu-HU" dirty="0"/>
              <a:t>a környezet védelmét, amelynek azután alkotmányos követelményeit a XXI. cikkhez kapcsolódó Alkotmánybírósági gyakorlat együttesen bontja ki részletesen.</a:t>
            </a:r>
          </a:p>
        </p:txBody>
      </p:sp>
      <p:sp>
        <p:nvSpPr>
          <p:cNvPr id="4" name="Dia számának helye 3">
            <a:extLst>
              <a:ext uri="{FF2B5EF4-FFF2-40B4-BE49-F238E27FC236}">
                <a16:creationId xmlns:a16="http://schemas.microsoft.com/office/drawing/2014/main" id="{7858917D-FCBB-7511-21B0-56F477F2F325}"/>
              </a:ext>
            </a:extLst>
          </p:cNvPr>
          <p:cNvSpPr>
            <a:spLocks noGrp="1"/>
          </p:cNvSpPr>
          <p:nvPr>
            <p:ph type="sldNum" sz="quarter" idx="12"/>
          </p:nvPr>
        </p:nvSpPr>
        <p:spPr/>
        <p:txBody>
          <a:bodyPr/>
          <a:lstStyle/>
          <a:p>
            <a:fld id="{66A3D025-BF54-4E43-9171-24D552EDAFA1}" type="slidenum">
              <a:rPr lang="hu-HU" smtClean="0"/>
              <a:t>11</a:t>
            </a:fld>
            <a:endParaRPr lang="hu-HU"/>
          </a:p>
        </p:txBody>
      </p:sp>
      <p:pic>
        <p:nvPicPr>
          <p:cNvPr id="5" name="Kép 4">
            <a:extLst>
              <a:ext uri="{FF2B5EF4-FFF2-40B4-BE49-F238E27FC236}">
                <a16:creationId xmlns:a16="http://schemas.microsoft.com/office/drawing/2014/main" id="{460271C0-6AC5-3F1A-736A-347F90DB72A0}"/>
              </a:ext>
            </a:extLst>
          </p:cNvPr>
          <p:cNvPicPr>
            <a:picLocks noChangeAspect="1"/>
          </p:cNvPicPr>
          <p:nvPr/>
        </p:nvPicPr>
        <p:blipFill>
          <a:blip r:embed="rId2"/>
          <a:stretch>
            <a:fillRect/>
          </a:stretch>
        </p:blipFill>
        <p:spPr>
          <a:xfrm>
            <a:off x="7053762" y="136524"/>
            <a:ext cx="1404438" cy="1404438"/>
          </a:xfrm>
          <a:prstGeom prst="rect">
            <a:avLst/>
          </a:prstGeom>
        </p:spPr>
      </p:pic>
    </p:spTree>
    <p:extLst>
      <p:ext uri="{BB962C8B-B14F-4D97-AF65-F5344CB8AC3E}">
        <p14:creationId xmlns:p14="http://schemas.microsoft.com/office/powerpoint/2010/main" val="17380980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67F9FA45-5F60-4854-9F0B-6EB48DDA4CA4}"/>
              </a:ext>
            </a:extLst>
          </p:cNvPr>
          <p:cNvSpPr>
            <a:spLocks noGrp="1"/>
          </p:cNvSpPr>
          <p:nvPr>
            <p:ph type="title"/>
          </p:nvPr>
        </p:nvSpPr>
        <p:spPr>
          <a:xfrm>
            <a:off x="3240350" y="365126"/>
            <a:ext cx="5275000" cy="967285"/>
          </a:xfrm>
        </p:spPr>
        <p:txBody>
          <a:bodyPr>
            <a:normAutofit/>
          </a:bodyPr>
          <a:lstStyle/>
          <a:p>
            <a:r>
              <a:rPr lang="hu-HU" sz="3600" b="1" dirty="0"/>
              <a:t>Az összefüggések</a:t>
            </a:r>
          </a:p>
        </p:txBody>
      </p:sp>
      <p:sp>
        <p:nvSpPr>
          <p:cNvPr id="4" name="Dia számának helye 3">
            <a:extLst>
              <a:ext uri="{FF2B5EF4-FFF2-40B4-BE49-F238E27FC236}">
                <a16:creationId xmlns:a16="http://schemas.microsoft.com/office/drawing/2014/main" id="{1C1719AC-34E6-4279-A1DC-46567B5AEBC2}"/>
              </a:ext>
            </a:extLst>
          </p:cNvPr>
          <p:cNvSpPr>
            <a:spLocks noGrp="1"/>
          </p:cNvSpPr>
          <p:nvPr>
            <p:ph type="sldNum" sz="quarter" idx="12"/>
          </p:nvPr>
        </p:nvSpPr>
        <p:spPr/>
        <p:txBody>
          <a:bodyPr/>
          <a:lstStyle/>
          <a:p>
            <a:fld id="{66A3D025-BF54-4E43-9171-24D552EDAFA1}" type="slidenum">
              <a:rPr lang="hu-HU" smtClean="0"/>
              <a:t>12</a:t>
            </a:fld>
            <a:endParaRPr lang="hu-HU"/>
          </a:p>
        </p:txBody>
      </p:sp>
      <p:pic>
        <p:nvPicPr>
          <p:cNvPr id="5" name="Kép 4">
            <a:extLst>
              <a:ext uri="{FF2B5EF4-FFF2-40B4-BE49-F238E27FC236}">
                <a16:creationId xmlns:a16="http://schemas.microsoft.com/office/drawing/2014/main" id="{11E002D6-6AB3-CC63-0FF3-64F1DC15DEB0}"/>
              </a:ext>
            </a:extLst>
          </p:cNvPr>
          <p:cNvPicPr>
            <a:picLocks noChangeAspect="1"/>
          </p:cNvPicPr>
          <p:nvPr/>
        </p:nvPicPr>
        <p:blipFill>
          <a:blip r:embed="rId2"/>
          <a:stretch>
            <a:fillRect/>
          </a:stretch>
        </p:blipFill>
        <p:spPr>
          <a:xfrm>
            <a:off x="7053762" y="136524"/>
            <a:ext cx="1404438" cy="1404438"/>
          </a:xfrm>
          <a:prstGeom prst="rect">
            <a:avLst/>
          </a:prstGeom>
        </p:spPr>
      </p:pic>
      <p:sp>
        <p:nvSpPr>
          <p:cNvPr id="7" name="Tartalom helye 2">
            <a:extLst>
              <a:ext uri="{FF2B5EF4-FFF2-40B4-BE49-F238E27FC236}">
                <a16:creationId xmlns:a16="http://schemas.microsoft.com/office/drawing/2014/main" id="{77931A56-01B0-DF37-F85A-20F350C5A155}"/>
              </a:ext>
            </a:extLst>
          </p:cNvPr>
          <p:cNvSpPr>
            <a:spLocks noGrp="1"/>
          </p:cNvSpPr>
          <p:nvPr>
            <p:ph idx="1"/>
          </p:nvPr>
        </p:nvSpPr>
        <p:spPr>
          <a:xfrm>
            <a:off x="628650" y="1561013"/>
            <a:ext cx="7886700" cy="4630237"/>
          </a:xfrm>
        </p:spPr>
        <p:txBody>
          <a:bodyPr>
            <a:normAutofit/>
          </a:bodyPr>
          <a:lstStyle/>
          <a:p>
            <a:pPr marL="0" indent="0">
              <a:buClr>
                <a:schemeClr val="accent3"/>
              </a:buClr>
              <a:buNone/>
              <a:defRPr/>
            </a:pPr>
            <a:r>
              <a:rPr lang="hu-HU" dirty="0"/>
              <a:t>Van-e értelme ‚klímajogról’ szólni? Vagyis mennyiben tárgyalható a kérdés önmagában? A válasz: ALIGHA</a:t>
            </a:r>
          </a:p>
          <a:p>
            <a:pPr marL="0" indent="0">
              <a:buClr>
                <a:schemeClr val="accent3"/>
              </a:buClr>
              <a:buNone/>
              <a:defRPr/>
            </a:pPr>
            <a:r>
              <a:rPr lang="hu-HU" u="sng" dirty="0"/>
              <a:t>A legfontosabb összefüggések</a:t>
            </a:r>
          </a:p>
          <a:p>
            <a:pPr marL="0" indent="0">
              <a:buNone/>
              <a:defRPr/>
            </a:pPr>
            <a:r>
              <a:rPr lang="hu-HU" dirty="0"/>
              <a:t>- víz</a:t>
            </a:r>
          </a:p>
          <a:p>
            <a:pPr marL="0" indent="0">
              <a:buNone/>
              <a:defRPr/>
            </a:pPr>
            <a:r>
              <a:rPr lang="hu-HU" dirty="0"/>
              <a:t>- természet, biodiverzitás</a:t>
            </a:r>
          </a:p>
          <a:p>
            <a:pPr marL="0" indent="0">
              <a:buNone/>
              <a:defRPr/>
            </a:pPr>
            <a:r>
              <a:rPr lang="hu-HU" dirty="0"/>
              <a:t>- erdő</a:t>
            </a:r>
          </a:p>
          <a:p>
            <a:pPr marL="0" indent="0">
              <a:buNone/>
              <a:defRPr/>
            </a:pPr>
            <a:r>
              <a:rPr lang="hu-HU" dirty="0"/>
              <a:t>- föld, talaj</a:t>
            </a:r>
          </a:p>
          <a:p>
            <a:pPr marL="0" indent="0">
              <a:buNone/>
              <a:defRPr/>
            </a:pPr>
            <a:r>
              <a:rPr lang="hu-HU" dirty="0"/>
              <a:t>- beépítettség</a:t>
            </a:r>
          </a:p>
        </p:txBody>
      </p:sp>
    </p:spTree>
    <p:extLst>
      <p:ext uri="{BB962C8B-B14F-4D97-AF65-F5344CB8AC3E}">
        <p14:creationId xmlns:p14="http://schemas.microsoft.com/office/powerpoint/2010/main" val="471507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Kép 6">
            <a:extLst>
              <a:ext uri="{FF2B5EF4-FFF2-40B4-BE49-F238E27FC236}">
                <a16:creationId xmlns:a16="http://schemas.microsoft.com/office/drawing/2014/main" id="{9B48C23C-2927-B18E-B33B-D963F19E25D4}"/>
              </a:ext>
            </a:extLst>
          </p:cNvPr>
          <p:cNvPicPr>
            <a:picLocks noChangeAspect="1"/>
          </p:cNvPicPr>
          <p:nvPr/>
        </p:nvPicPr>
        <p:blipFill>
          <a:blip r:embed="rId2"/>
          <a:stretch>
            <a:fillRect/>
          </a:stretch>
        </p:blipFill>
        <p:spPr>
          <a:xfrm>
            <a:off x="3255794" y="416515"/>
            <a:ext cx="2792210" cy="1274174"/>
          </a:xfrm>
          <a:prstGeom prst="rect">
            <a:avLst/>
          </a:prstGeom>
        </p:spPr>
      </p:pic>
      <p:sp>
        <p:nvSpPr>
          <p:cNvPr id="2" name="Cím 1">
            <a:extLst>
              <a:ext uri="{FF2B5EF4-FFF2-40B4-BE49-F238E27FC236}">
                <a16:creationId xmlns:a16="http://schemas.microsoft.com/office/drawing/2014/main" id="{A313A71C-5C63-80A2-E9E5-613026047795}"/>
              </a:ext>
            </a:extLst>
          </p:cNvPr>
          <p:cNvSpPr>
            <a:spLocks noGrp="1"/>
          </p:cNvSpPr>
          <p:nvPr>
            <p:ph type="title"/>
          </p:nvPr>
        </p:nvSpPr>
        <p:spPr/>
        <p:txBody>
          <a:bodyPr/>
          <a:lstStyle/>
          <a:p>
            <a:endParaRPr lang="hu-HU" dirty="0"/>
          </a:p>
        </p:txBody>
      </p:sp>
      <p:sp>
        <p:nvSpPr>
          <p:cNvPr id="3" name="Tartalom helye 2">
            <a:extLst>
              <a:ext uri="{FF2B5EF4-FFF2-40B4-BE49-F238E27FC236}">
                <a16:creationId xmlns:a16="http://schemas.microsoft.com/office/drawing/2014/main" id="{CE1C9CB3-DCB1-5EC4-BD2A-B8CA579FAA61}"/>
              </a:ext>
            </a:extLst>
          </p:cNvPr>
          <p:cNvSpPr>
            <a:spLocks noGrp="1"/>
          </p:cNvSpPr>
          <p:nvPr>
            <p:ph idx="1"/>
          </p:nvPr>
        </p:nvSpPr>
        <p:spPr/>
        <p:txBody>
          <a:bodyPr/>
          <a:lstStyle/>
          <a:p>
            <a:pPr marL="0" indent="0" algn="ctr">
              <a:buNone/>
            </a:pPr>
            <a:endParaRPr lang="hu-HU" dirty="0"/>
          </a:p>
          <a:p>
            <a:pPr marL="0" indent="0" algn="ctr">
              <a:buNone/>
            </a:pPr>
            <a:endParaRPr lang="hu-HU" dirty="0"/>
          </a:p>
          <a:p>
            <a:pPr marL="0" indent="0" algn="ctr">
              <a:buNone/>
            </a:pPr>
            <a:endParaRPr lang="hu-HU" dirty="0"/>
          </a:p>
          <a:p>
            <a:pPr marL="0" indent="0" algn="ctr">
              <a:buNone/>
            </a:pPr>
            <a:r>
              <a:rPr lang="hu-HU" sz="3600" dirty="0"/>
              <a:t>Köszönöm a figyelmet!</a:t>
            </a:r>
          </a:p>
        </p:txBody>
      </p:sp>
      <p:sp>
        <p:nvSpPr>
          <p:cNvPr id="4" name="Dia számának helye 3">
            <a:extLst>
              <a:ext uri="{FF2B5EF4-FFF2-40B4-BE49-F238E27FC236}">
                <a16:creationId xmlns:a16="http://schemas.microsoft.com/office/drawing/2014/main" id="{F216ADBC-5592-BFFE-7349-2950FDFB23B3}"/>
              </a:ext>
            </a:extLst>
          </p:cNvPr>
          <p:cNvSpPr>
            <a:spLocks noGrp="1"/>
          </p:cNvSpPr>
          <p:nvPr>
            <p:ph type="sldNum" sz="quarter" idx="12"/>
          </p:nvPr>
        </p:nvSpPr>
        <p:spPr/>
        <p:txBody>
          <a:bodyPr/>
          <a:lstStyle/>
          <a:p>
            <a:fld id="{66A3D025-BF54-4E43-9171-24D552EDAFA1}" type="slidenum">
              <a:rPr lang="hu-HU" smtClean="0"/>
              <a:t>13</a:t>
            </a:fld>
            <a:endParaRPr lang="hu-HU"/>
          </a:p>
        </p:txBody>
      </p:sp>
      <p:pic>
        <p:nvPicPr>
          <p:cNvPr id="5" name="Kép 4">
            <a:extLst>
              <a:ext uri="{FF2B5EF4-FFF2-40B4-BE49-F238E27FC236}">
                <a16:creationId xmlns:a16="http://schemas.microsoft.com/office/drawing/2014/main" id="{189F9438-CC66-3C7E-1683-09D992904677}"/>
              </a:ext>
            </a:extLst>
          </p:cNvPr>
          <p:cNvPicPr>
            <a:picLocks noChangeAspect="1"/>
          </p:cNvPicPr>
          <p:nvPr/>
        </p:nvPicPr>
        <p:blipFill>
          <a:blip r:embed="rId3"/>
          <a:stretch>
            <a:fillRect/>
          </a:stretch>
        </p:blipFill>
        <p:spPr>
          <a:xfrm>
            <a:off x="7053762" y="136524"/>
            <a:ext cx="1404438" cy="1404438"/>
          </a:xfrm>
          <a:prstGeom prst="rect">
            <a:avLst/>
          </a:prstGeom>
        </p:spPr>
      </p:pic>
    </p:spTree>
    <p:extLst>
      <p:ext uri="{BB962C8B-B14F-4D97-AF65-F5344CB8AC3E}">
        <p14:creationId xmlns:p14="http://schemas.microsoft.com/office/powerpoint/2010/main" val="646700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ctrTitle"/>
          </p:nvPr>
        </p:nvSpPr>
        <p:spPr>
          <a:xfrm>
            <a:off x="685800" y="1686756"/>
            <a:ext cx="7772400" cy="2755521"/>
          </a:xfrm>
        </p:spPr>
        <p:txBody>
          <a:bodyPr>
            <a:normAutofit fontScale="90000"/>
          </a:bodyPr>
          <a:lstStyle/>
          <a:p>
            <a:r>
              <a:rPr lang="hu-HU" sz="3600" b="1" i="1" dirty="0"/>
              <a:t>Az alapjogok érvényesítése a klímaváltozás kihívásai között </a:t>
            </a:r>
            <a:br>
              <a:rPr lang="hu-HU" sz="3600" b="1" i="1" dirty="0"/>
            </a:br>
            <a:br>
              <a:rPr lang="hu-HU" sz="3600" b="1" i="1" dirty="0"/>
            </a:br>
            <a:br>
              <a:rPr lang="hu-HU" sz="3600" b="1" i="1" dirty="0"/>
            </a:br>
            <a:r>
              <a:rPr lang="hu-HU" sz="3100" b="1" i="1" dirty="0"/>
              <a:t>Klímaváltozás és emberi jogok – aktuális kérdések</a:t>
            </a:r>
          </a:p>
        </p:txBody>
      </p:sp>
      <p:sp>
        <p:nvSpPr>
          <p:cNvPr id="3" name="Alcím 2"/>
          <p:cNvSpPr>
            <a:spLocks noGrp="1"/>
          </p:cNvSpPr>
          <p:nvPr>
            <p:ph type="subTitle" idx="1"/>
          </p:nvPr>
        </p:nvSpPr>
        <p:spPr>
          <a:xfrm>
            <a:off x="1143000" y="4815840"/>
            <a:ext cx="6858000" cy="1166949"/>
          </a:xfrm>
        </p:spPr>
        <p:txBody>
          <a:bodyPr>
            <a:normAutofit fontScale="92500" lnSpcReduction="10000"/>
          </a:bodyPr>
          <a:lstStyle/>
          <a:p>
            <a:r>
              <a:rPr lang="hu-HU" dirty="0"/>
              <a:t>BÁNDI GYULA </a:t>
            </a:r>
          </a:p>
          <a:p>
            <a:r>
              <a:rPr lang="hu-HU" dirty="0"/>
              <a:t>egyetemi tanár, a jövő nemzedékek szószólója</a:t>
            </a:r>
          </a:p>
          <a:p>
            <a:r>
              <a:rPr lang="hu-HU" dirty="0"/>
              <a:t>2024. Január 17.</a:t>
            </a:r>
          </a:p>
        </p:txBody>
      </p:sp>
      <p:sp>
        <p:nvSpPr>
          <p:cNvPr id="4" name="Dia számának helye 3">
            <a:extLst>
              <a:ext uri="{FF2B5EF4-FFF2-40B4-BE49-F238E27FC236}">
                <a16:creationId xmlns:a16="http://schemas.microsoft.com/office/drawing/2014/main" id="{6E61906C-65E2-44DF-810F-0876DE111996}"/>
              </a:ext>
            </a:extLst>
          </p:cNvPr>
          <p:cNvSpPr>
            <a:spLocks noGrp="1"/>
          </p:cNvSpPr>
          <p:nvPr>
            <p:ph type="sldNum" sz="quarter" idx="12"/>
          </p:nvPr>
        </p:nvSpPr>
        <p:spPr/>
        <p:txBody>
          <a:bodyPr/>
          <a:lstStyle/>
          <a:p>
            <a:fld id="{66A3D025-BF54-4E43-9171-24D552EDAFA1}" type="slidenum">
              <a:rPr lang="hu-HU" smtClean="0"/>
              <a:t>2</a:t>
            </a:fld>
            <a:endParaRPr lang="hu-HU"/>
          </a:p>
        </p:txBody>
      </p:sp>
      <p:pic>
        <p:nvPicPr>
          <p:cNvPr id="5" name="Kép 4">
            <a:extLst>
              <a:ext uri="{FF2B5EF4-FFF2-40B4-BE49-F238E27FC236}">
                <a16:creationId xmlns:a16="http://schemas.microsoft.com/office/drawing/2014/main" id="{69FB5577-A968-30CA-A09F-FFE2EFF1BC90}"/>
              </a:ext>
            </a:extLst>
          </p:cNvPr>
          <p:cNvPicPr>
            <a:picLocks noChangeAspect="1"/>
          </p:cNvPicPr>
          <p:nvPr/>
        </p:nvPicPr>
        <p:blipFill>
          <a:blip r:embed="rId3"/>
          <a:stretch>
            <a:fillRect/>
          </a:stretch>
        </p:blipFill>
        <p:spPr>
          <a:xfrm>
            <a:off x="7053762" y="136524"/>
            <a:ext cx="1404438" cy="1404438"/>
          </a:xfrm>
          <a:prstGeom prst="rect">
            <a:avLst/>
          </a:prstGeom>
        </p:spPr>
      </p:pic>
      <p:pic>
        <p:nvPicPr>
          <p:cNvPr id="7" name="Kép 6" descr="A képen Betűtípus, Grafika, Grafikus tervezés, embléma látható&#10;&#10;Automatikusan generált leírás">
            <a:extLst>
              <a:ext uri="{FF2B5EF4-FFF2-40B4-BE49-F238E27FC236}">
                <a16:creationId xmlns:a16="http://schemas.microsoft.com/office/drawing/2014/main" id="{13158960-C36F-A0BC-947A-5FBBAF9D194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173766" y="136524"/>
            <a:ext cx="2796467" cy="1272392"/>
          </a:xfrm>
          <a:prstGeom prst="rect">
            <a:avLst/>
          </a:prstGeom>
        </p:spPr>
      </p:pic>
    </p:spTree>
    <p:extLst>
      <p:ext uri="{BB962C8B-B14F-4D97-AF65-F5344CB8AC3E}">
        <p14:creationId xmlns:p14="http://schemas.microsoft.com/office/powerpoint/2010/main" val="3323037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E5A1529-E642-7F7C-DC31-238D91455EE6}"/>
              </a:ext>
            </a:extLst>
          </p:cNvPr>
          <p:cNvSpPr>
            <a:spLocks noGrp="1"/>
          </p:cNvSpPr>
          <p:nvPr>
            <p:ph type="title"/>
          </p:nvPr>
        </p:nvSpPr>
        <p:spPr>
          <a:xfrm>
            <a:off x="3320250" y="365126"/>
            <a:ext cx="5195100" cy="1055301"/>
          </a:xfrm>
        </p:spPr>
        <p:txBody>
          <a:bodyPr>
            <a:normAutofit/>
          </a:bodyPr>
          <a:lstStyle/>
          <a:p>
            <a:r>
              <a:rPr lang="hu-HU" sz="3600" b="1" dirty="0"/>
              <a:t>Némi etika</a:t>
            </a:r>
          </a:p>
        </p:txBody>
      </p:sp>
      <p:sp>
        <p:nvSpPr>
          <p:cNvPr id="3" name="Tartalom helye 2">
            <a:extLst>
              <a:ext uri="{FF2B5EF4-FFF2-40B4-BE49-F238E27FC236}">
                <a16:creationId xmlns:a16="http://schemas.microsoft.com/office/drawing/2014/main" id="{6CC589F9-E6F2-CAC8-6D5A-9279B7CAA8C8}"/>
              </a:ext>
            </a:extLst>
          </p:cNvPr>
          <p:cNvSpPr>
            <a:spLocks noGrp="1"/>
          </p:cNvSpPr>
          <p:nvPr>
            <p:ph idx="1"/>
          </p:nvPr>
        </p:nvSpPr>
        <p:spPr>
          <a:xfrm>
            <a:off x="628650" y="1420427"/>
            <a:ext cx="7886700" cy="4756536"/>
          </a:xfrm>
        </p:spPr>
        <p:txBody>
          <a:bodyPr>
            <a:noAutofit/>
          </a:bodyPr>
          <a:lstStyle/>
          <a:p>
            <a:pPr marL="0" indent="0">
              <a:lnSpc>
                <a:spcPct val="100000"/>
              </a:lnSpc>
              <a:spcBef>
                <a:spcPts val="0"/>
              </a:spcBef>
              <a:buFont typeface="Wingdings 2" panose="05020102010507070707" pitchFamily="18" charset="2"/>
              <a:buNone/>
              <a:defRPr/>
            </a:pPr>
            <a:r>
              <a:rPr lang="hu-HU" sz="2400" b="1" i="1" dirty="0" err="1"/>
              <a:t>Laudate</a:t>
            </a:r>
            <a:r>
              <a:rPr lang="hu-HU" sz="2400" b="1" i="1" dirty="0"/>
              <a:t> </a:t>
            </a:r>
            <a:r>
              <a:rPr lang="hu-HU" sz="2400" b="1" i="1" dirty="0" err="1"/>
              <a:t>Deum</a:t>
            </a:r>
            <a:r>
              <a:rPr lang="hu-HU" sz="2400" b="1" i="1" dirty="0"/>
              <a:t> </a:t>
            </a:r>
            <a:r>
              <a:rPr lang="hu-HU" sz="2400" b="1" dirty="0"/>
              <a:t>(Ferenc pápa, 2023.) </a:t>
            </a:r>
          </a:p>
          <a:p>
            <a:pPr marL="0" indent="0">
              <a:lnSpc>
                <a:spcPct val="100000"/>
              </a:lnSpc>
              <a:spcBef>
                <a:spcPts val="0"/>
              </a:spcBef>
              <a:buFont typeface="Wingdings 2" panose="05020102010507070707" pitchFamily="18" charset="2"/>
              <a:buNone/>
              <a:defRPr/>
            </a:pPr>
            <a:r>
              <a:rPr lang="hu-HU" sz="1700" dirty="0"/>
              <a:t>25. Ezzel a technokrata paradigmával ellentétben mi azt mondjuk, hogy </a:t>
            </a:r>
            <a:r>
              <a:rPr lang="hu-HU" sz="1700" b="1" dirty="0"/>
              <a:t>a minket körülvevő világ nem a kizsákmányolás, a féktelen használat és a korlátlan ambíció tárgya</a:t>
            </a:r>
            <a:r>
              <a:rPr lang="hu-HU" sz="1700" dirty="0"/>
              <a:t>. ... Mert "</a:t>
            </a:r>
            <a:r>
              <a:rPr lang="hu-HU" sz="1700" b="1" dirty="0"/>
              <a:t>részei vagyunk a természetnek</a:t>
            </a:r>
            <a:r>
              <a:rPr lang="hu-HU" sz="1700" dirty="0"/>
              <a:t>, … </a:t>
            </a:r>
            <a:r>
              <a:rPr lang="hu-HU" sz="1700" b="1" dirty="0"/>
              <a:t>nem kívülről, hanem belülről nézzük a világot</a:t>
            </a:r>
            <a:r>
              <a:rPr lang="hu-HU" sz="1700" dirty="0"/>
              <a:t>". </a:t>
            </a:r>
          </a:p>
          <a:p>
            <a:pPr marL="0" indent="0">
              <a:lnSpc>
                <a:spcPct val="100000"/>
              </a:lnSpc>
              <a:spcBef>
                <a:spcPts val="0"/>
              </a:spcBef>
              <a:buFont typeface="Wingdings 2" panose="05020102010507070707" pitchFamily="18" charset="2"/>
              <a:buNone/>
              <a:defRPr/>
            </a:pPr>
            <a:r>
              <a:rPr lang="hu-HU" sz="1700" dirty="0"/>
              <a:t>27. … Napjaink nagy problémája az, hogy </a:t>
            </a:r>
            <a:r>
              <a:rPr lang="hu-HU" sz="1700" b="1" dirty="0"/>
              <a:t>a technokrata paradigma lerombolta ezt az egészséges és harmonikus kapcsolatot</a:t>
            </a:r>
            <a:r>
              <a:rPr lang="hu-HU" sz="1700" dirty="0"/>
              <a:t>. Mindenesetre túl kell lépjünk ezen a káros és romboló paradigmán, és nem az emberi lény tagadásaként, hanem a természeti rendszerek és a "társadalmi rendszerek" kölcsönhatásával. </a:t>
            </a:r>
          </a:p>
          <a:p>
            <a:pPr marL="0" indent="0">
              <a:lnSpc>
                <a:spcPct val="100000"/>
              </a:lnSpc>
              <a:spcBef>
                <a:spcPts val="0"/>
              </a:spcBef>
              <a:buFont typeface="Wingdings 2" panose="05020102010507070707" pitchFamily="18" charset="2"/>
              <a:buNone/>
              <a:defRPr/>
            </a:pPr>
            <a:r>
              <a:rPr lang="hu-HU" sz="1700" dirty="0"/>
              <a:t>28. Újra kell gondolnunk többek között az emberi hatalom kérdését, jelentését és korlátait. Mert </a:t>
            </a:r>
            <a:r>
              <a:rPr lang="hu-HU" sz="1700" b="1" dirty="0"/>
              <a:t>hatalmunk néhány évtized alatt ijesztően megnőtt</a:t>
            </a:r>
            <a:r>
              <a:rPr lang="hu-HU" sz="1700" dirty="0"/>
              <a:t>. Lenyűgöző és egyben félelmetes technológiai fejlődést értünk el, és nem vettük észre, hogy ugyanakkor </a:t>
            </a:r>
            <a:r>
              <a:rPr lang="hu-HU" sz="1700" b="1" dirty="0"/>
              <a:t>rendkívül veszélyes lényekké váltunk</a:t>
            </a:r>
            <a:r>
              <a:rPr lang="hu-HU" sz="1700" dirty="0"/>
              <a:t>, akik képesek sok lény életét és saját túlélésünket is veszélyeztetni. Ma érdemes felidézni </a:t>
            </a:r>
            <a:r>
              <a:rPr lang="hu-HU" sz="1700" dirty="0" err="1"/>
              <a:t>Szolovjov</a:t>
            </a:r>
            <a:r>
              <a:rPr lang="hu-HU" sz="1700" dirty="0"/>
              <a:t> ironikus megjegyzését "</a:t>
            </a:r>
            <a:r>
              <a:rPr lang="hu-HU" sz="1700" dirty="0">
                <a:solidFill>
                  <a:srgbClr val="FF0000"/>
                </a:solidFill>
              </a:rPr>
              <a:t>egy olyan korról, amely annyira előrehaladott volt, hogy valójában az utolsó</a:t>
            </a:r>
            <a:r>
              <a:rPr lang="hu-HU" sz="1700" dirty="0"/>
              <a:t>". Megvilágosodásra és őszinteségre van szükségünk, hogy időben felismerjük, hogy </a:t>
            </a:r>
            <a:r>
              <a:rPr lang="hu-HU" sz="1700" b="1" dirty="0"/>
              <a:t>hatalmunk és fejlődésünk, amelyet létrehozunk, ellenünk fordul</a:t>
            </a:r>
            <a:r>
              <a:rPr lang="hu-HU" sz="1700" dirty="0"/>
              <a:t>. </a:t>
            </a:r>
          </a:p>
        </p:txBody>
      </p:sp>
      <p:sp>
        <p:nvSpPr>
          <p:cNvPr id="4" name="Dia számának helye 3">
            <a:extLst>
              <a:ext uri="{FF2B5EF4-FFF2-40B4-BE49-F238E27FC236}">
                <a16:creationId xmlns:a16="http://schemas.microsoft.com/office/drawing/2014/main" id="{A1146222-4566-A7C4-F11C-0FB9DB6488B4}"/>
              </a:ext>
            </a:extLst>
          </p:cNvPr>
          <p:cNvSpPr>
            <a:spLocks noGrp="1"/>
          </p:cNvSpPr>
          <p:nvPr>
            <p:ph type="sldNum" sz="quarter" idx="12"/>
          </p:nvPr>
        </p:nvSpPr>
        <p:spPr/>
        <p:txBody>
          <a:bodyPr/>
          <a:lstStyle/>
          <a:p>
            <a:fld id="{66A3D025-BF54-4E43-9171-24D552EDAFA1}" type="slidenum">
              <a:rPr lang="hu-HU" smtClean="0"/>
              <a:t>3</a:t>
            </a:fld>
            <a:endParaRPr lang="hu-HU"/>
          </a:p>
        </p:txBody>
      </p:sp>
      <p:pic>
        <p:nvPicPr>
          <p:cNvPr id="5" name="Kép 4">
            <a:extLst>
              <a:ext uri="{FF2B5EF4-FFF2-40B4-BE49-F238E27FC236}">
                <a16:creationId xmlns:a16="http://schemas.microsoft.com/office/drawing/2014/main" id="{579367CF-2FB5-0A27-4610-09BEDAF78EF5}"/>
              </a:ext>
            </a:extLst>
          </p:cNvPr>
          <p:cNvPicPr>
            <a:picLocks noChangeAspect="1"/>
          </p:cNvPicPr>
          <p:nvPr/>
        </p:nvPicPr>
        <p:blipFill>
          <a:blip r:embed="rId2"/>
          <a:stretch>
            <a:fillRect/>
          </a:stretch>
        </p:blipFill>
        <p:spPr>
          <a:xfrm>
            <a:off x="7053762" y="136524"/>
            <a:ext cx="1404438" cy="1404438"/>
          </a:xfrm>
          <a:prstGeom prst="rect">
            <a:avLst/>
          </a:prstGeom>
        </p:spPr>
      </p:pic>
    </p:spTree>
    <p:extLst>
      <p:ext uri="{BB962C8B-B14F-4D97-AF65-F5344CB8AC3E}">
        <p14:creationId xmlns:p14="http://schemas.microsoft.com/office/powerpoint/2010/main" val="756331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D0A2D079-98CC-B063-696F-9E1DD0D9C326}"/>
              </a:ext>
            </a:extLst>
          </p:cNvPr>
          <p:cNvSpPr>
            <a:spLocks noGrp="1"/>
          </p:cNvSpPr>
          <p:nvPr>
            <p:ph type="title"/>
          </p:nvPr>
        </p:nvSpPr>
        <p:spPr/>
        <p:txBody>
          <a:bodyPr/>
          <a:lstStyle/>
          <a:p>
            <a:endParaRPr lang="hu-HU" dirty="0"/>
          </a:p>
        </p:txBody>
      </p:sp>
      <p:sp>
        <p:nvSpPr>
          <p:cNvPr id="3" name="Tartalom helye 2">
            <a:extLst>
              <a:ext uri="{FF2B5EF4-FFF2-40B4-BE49-F238E27FC236}">
                <a16:creationId xmlns:a16="http://schemas.microsoft.com/office/drawing/2014/main" id="{34640323-3828-D748-1DBD-ADC535BB7807}"/>
              </a:ext>
            </a:extLst>
          </p:cNvPr>
          <p:cNvSpPr>
            <a:spLocks noGrp="1"/>
          </p:cNvSpPr>
          <p:nvPr>
            <p:ph idx="1"/>
          </p:nvPr>
        </p:nvSpPr>
        <p:spPr/>
        <p:txBody>
          <a:bodyPr>
            <a:normAutofit fontScale="77500" lnSpcReduction="20000"/>
          </a:bodyPr>
          <a:lstStyle/>
          <a:p>
            <a:pPr marL="0" indent="0">
              <a:buNone/>
            </a:pPr>
            <a:r>
              <a:rPr lang="hu-HU" i="1" dirty="0"/>
              <a:t>Etikai ösztönzés</a:t>
            </a:r>
          </a:p>
          <a:p>
            <a:r>
              <a:rPr lang="hu-HU" dirty="0"/>
              <a:t>29.	</a:t>
            </a:r>
            <a:r>
              <a:rPr lang="hu-HU" b="1" dirty="0"/>
              <a:t>A valódi hatalom etikai hanyatlását</a:t>
            </a:r>
            <a:r>
              <a:rPr lang="hu-HU" dirty="0"/>
              <a:t> </a:t>
            </a:r>
            <a:r>
              <a:rPr lang="hu-HU" b="1" dirty="0"/>
              <a:t>a marketing és a hamis információk álcázzák</a:t>
            </a:r>
            <a:r>
              <a:rPr lang="hu-HU" dirty="0"/>
              <a:t>, amelyek hasznos eszközök azok kezében, akik nagyobb erőforrásokkal rendelkeznek ahhoz, hogy a közvélemény alakítására használják őket.</a:t>
            </a:r>
          </a:p>
          <a:p>
            <a:r>
              <a:rPr lang="hu-HU" dirty="0"/>
              <a:t>31.	Ennek a helyzetnek nemcsak a fizikához vagy a biológiához van köze, hanem a gazdasághoz és annak felfogásához is. A </a:t>
            </a:r>
            <a:r>
              <a:rPr lang="hu-HU" b="1" dirty="0"/>
              <a:t>minimális költséggel járó maximális nyereség mentalitása</a:t>
            </a:r>
            <a:r>
              <a:rPr lang="hu-HU" dirty="0"/>
              <a:t>, amelyet az </a:t>
            </a:r>
            <a:r>
              <a:rPr lang="hu-HU" dirty="0" err="1"/>
              <a:t>ésszerűség</a:t>
            </a:r>
            <a:r>
              <a:rPr lang="hu-HU" dirty="0"/>
              <a:t>, a haladás és az illuzórikus ígéretek álcáznak, lehetetlenné teszi a közös otthonunk iránti őszinte törődést, valamint a társadalmunk által eldobott szegények és rászorulók megsegítésével való valódi törődést. Az utóbbi években megfigyelhetjük, hogy a hamis próféták ígéreteitől meghökkenve és felizgatva maguk a szegények időnként áldozatul esnek egy olyan világ illúziójának, amelyet nem nekik építettek.</a:t>
            </a:r>
          </a:p>
          <a:p>
            <a:endParaRPr lang="hu-HU" dirty="0"/>
          </a:p>
        </p:txBody>
      </p:sp>
      <p:sp>
        <p:nvSpPr>
          <p:cNvPr id="4" name="Dia számának helye 3">
            <a:extLst>
              <a:ext uri="{FF2B5EF4-FFF2-40B4-BE49-F238E27FC236}">
                <a16:creationId xmlns:a16="http://schemas.microsoft.com/office/drawing/2014/main" id="{9D9D7702-F22D-54FA-4F5D-55661A8DACCA}"/>
              </a:ext>
            </a:extLst>
          </p:cNvPr>
          <p:cNvSpPr>
            <a:spLocks noGrp="1"/>
          </p:cNvSpPr>
          <p:nvPr>
            <p:ph type="sldNum" sz="quarter" idx="12"/>
          </p:nvPr>
        </p:nvSpPr>
        <p:spPr/>
        <p:txBody>
          <a:bodyPr/>
          <a:lstStyle/>
          <a:p>
            <a:fld id="{66A3D025-BF54-4E43-9171-24D552EDAFA1}" type="slidenum">
              <a:rPr lang="hu-HU" smtClean="0"/>
              <a:t>4</a:t>
            </a:fld>
            <a:endParaRPr lang="hu-HU"/>
          </a:p>
        </p:txBody>
      </p:sp>
      <p:pic>
        <p:nvPicPr>
          <p:cNvPr id="5" name="Kép 4">
            <a:extLst>
              <a:ext uri="{FF2B5EF4-FFF2-40B4-BE49-F238E27FC236}">
                <a16:creationId xmlns:a16="http://schemas.microsoft.com/office/drawing/2014/main" id="{B893FA5D-2DCE-4B52-7FF0-6D32C6072571}"/>
              </a:ext>
            </a:extLst>
          </p:cNvPr>
          <p:cNvPicPr>
            <a:picLocks noChangeAspect="1"/>
          </p:cNvPicPr>
          <p:nvPr/>
        </p:nvPicPr>
        <p:blipFill>
          <a:blip r:embed="rId2"/>
          <a:stretch>
            <a:fillRect/>
          </a:stretch>
        </p:blipFill>
        <p:spPr>
          <a:xfrm>
            <a:off x="7053762" y="136524"/>
            <a:ext cx="1404438" cy="1404438"/>
          </a:xfrm>
          <a:prstGeom prst="rect">
            <a:avLst/>
          </a:prstGeom>
        </p:spPr>
      </p:pic>
    </p:spTree>
    <p:extLst>
      <p:ext uri="{BB962C8B-B14F-4D97-AF65-F5344CB8AC3E}">
        <p14:creationId xmlns:p14="http://schemas.microsoft.com/office/powerpoint/2010/main" val="9756615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8A6C3615-E168-A30C-B9F6-C3CCF6D73DCF}"/>
              </a:ext>
            </a:extLst>
          </p:cNvPr>
          <p:cNvSpPr>
            <a:spLocks noGrp="1"/>
          </p:cNvSpPr>
          <p:nvPr>
            <p:ph type="title"/>
          </p:nvPr>
        </p:nvSpPr>
        <p:spPr/>
        <p:txBody>
          <a:bodyPr/>
          <a:lstStyle/>
          <a:p>
            <a:endParaRPr lang="hu-HU" dirty="0"/>
          </a:p>
        </p:txBody>
      </p:sp>
      <p:sp>
        <p:nvSpPr>
          <p:cNvPr id="3" name="Tartalom helye 2">
            <a:extLst>
              <a:ext uri="{FF2B5EF4-FFF2-40B4-BE49-F238E27FC236}">
                <a16:creationId xmlns:a16="http://schemas.microsoft.com/office/drawing/2014/main" id="{597A6086-4EEE-B53C-0504-5175E64837FB}"/>
              </a:ext>
            </a:extLst>
          </p:cNvPr>
          <p:cNvSpPr>
            <a:spLocks noGrp="1"/>
          </p:cNvSpPr>
          <p:nvPr>
            <p:ph idx="1"/>
          </p:nvPr>
        </p:nvSpPr>
        <p:spPr/>
        <p:txBody>
          <a:bodyPr>
            <a:normAutofit fontScale="92500" lnSpcReduction="10000"/>
          </a:bodyPr>
          <a:lstStyle/>
          <a:p>
            <a:pPr marL="0" indent="0">
              <a:buNone/>
            </a:pPr>
            <a:r>
              <a:rPr lang="hu-HU" i="1" dirty="0"/>
              <a:t>3. A nemzetközi politika gyengesége</a:t>
            </a:r>
          </a:p>
          <a:p>
            <a:r>
              <a:rPr lang="hu-HU" dirty="0"/>
              <a:t>34.	Bár "úgy tűnik, hogy napjaink bizonyos regresszió jeleit mutatják ... Minden új generációnak fel kell vállalnia az elmúlt generációk küzdelmeit és eredményeit, miközben még magasabbra kell helyeznie a tekintetét. Ez az út. A jóság, a szeretettel, az igazságossággal és a szolidaritással együtt nem valósul meg egyszer s mindenkorra; ezeket minden nap meg kell valósítani." [24]  Ahhoz, hogy szilárd és tartós </a:t>
            </a:r>
            <a:r>
              <a:rPr lang="hu-HU" dirty="0" err="1"/>
              <a:t>előrelépések</a:t>
            </a:r>
            <a:r>
              <a:rPr lang="hu-HU" dirty="0"/>
              <a:t> történjenek, ragaszkodom ahhoz, hogy "</a:t>
            </a:r>
            <a:r>
              <a:rPr lang="hu-HU" b="1" dirty="0"/>
              <a:t>előnyben kell részesíteni az államok közötti többoldalú megállapodásokat</a:t>
            </a:r>
            <a:r>
              <a:rPr lang="hu-HU" dirty="0"/>
              <a:t>". [25]</a:t>
            </a:r>
          </a:p>
          <a:p>
            <a:endParaRPr lang="hu-HU" dirty="0"/>
          </a:p>
        </p:txBody>
      </p:sp>
      <p:sp>
        <p:nvSpPr>
          <p:cNvPr id="4" name="Dia számának helye 3">
            <a:extLst>
              <a:ext uri="{FF2B5EF4-FFF2-40B4-BE49-F238E27FC236}">
                <a16:creationId xmlns:a16="http://schemas.microsoft.com/office/drawing/2014/main" id="{531BDC2A-C3C3-0F6D-6D8F-B1BF708B026B}"/>
              </a:ext>
            </a:extLst>
          </p:cNvPr>
          <p:cNvSpPr>
            <a:spLocks noGrp="1"/>
          </p:cNvSpPr>
          <p:nvPr>
            <p:ph type="sldNum" sz="quarter" idx="12"/>
          </p:nvPr>
        </p:nvSpPr>
        <p:spPr/>
        <p:txBody>
          <a:bodyPr/>
          <a:lstStyle/>
          <a:p>
            <a:fld id="{66A3D025-BF54-4E43-9171-24D552EDAFA1}" type="slidenum">
              <a:rPr lang="hu-HU" smtClean="0"/>
              <a:t>5</a:t>
            </a:fld>
            <a:endParaRPr lang="hu-HU"/>
          </a:p>
        </p:txBody>
      </p:sp>
      <p:pic>
        <p:nvPicPr>
          <p:cNvPr id="5" name="Kép 4">
            <a:extLst>
              <a:ext uri="{FF2B5EF4-FFF2-40B4-BE49-F238E27FC236}">
                <a16:creationId xmlns:a16="http://schemas.microsoft.com/office/drawing/2014/main" id="{74229C87-3CB5-6558-6BEA-AE445CF470BC}"/>
              </a:ext>
            </a:extLst>
          </p:cNvPr>
          <p:cNvPicPr>
            <a:picLocks noChangeAspect="1"/>
          </p:cNvPicPr>
          <p:nvPr/>
        </p:nvPicPr>
        <p:blipFill>
          <a:blip r:embed="rId2"/>
          <a:stretch>
            <a:fillRect/>
          </a:stretch>
        </p:blipFill>
        <p:spPr>
          <a:xfrm>
            <a:off x="7053762" y="136524"/>
            <a:ext cx="1404438" cy="1404438"/>
          </a:xfrm>
          <a:prstGeom prst="rect">
            <a:avLst/>
          </a:prstGeom>
        </p:spPr>
      </p:pic>
    </p:spTree>
    <p:extLst>
      <p:ext uri="{BB962C8B-B14F-4D97-AF65-F5344CB8AC3E}">
        <p14:creationId xmlns:p14="http://schemas.microsoft.com/office/powerpoint/2010/main" val="715844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E22E14A8-A701-A975-635D-15551A96FA4E}"/>
              </a:ext>
            </a:extLst>
          </p:cNvPr>
          <p:cNvSpPr>
            <a:spLocks noGrp="1"/>
          </p:cNvSpPr>
          <p:nvPr>
            <p:ph type="title"/>
          </p:nvPr>
        </p:nvSpPr>
        <p:spPr/>
        <p:txBody>
          <a:bodyPr/>
          <a:lstStyle/>
          <a:p>
            <a:endParaRPr lang="hu-HU" dirty="0"/>
          </a:p>
        </p:txBody>
      </p:sp>
      <p:sp>
        <p:nvSpPr>
          <p:cNvPr id="3" name="Tartalom helye 2">
            <a:extLst>
              <a:ext uri="{FF2B5EF4-FFF2-40B4-BE49-F238E27FC236}">
                <a16:creationId xmlns:a16="http://schemas.microsoft.com/office/drawing/2014/main" id="{4FBB7B41-6F92-DCEC-A0B9-08EFD3337F28}"/>
              </a:ext>
            </a:extLst>
          </p:cNvPr>
          <p:cNvSpPr>
            <a:spLocks noGrp="1"/>
          </p:cNvSpPr>
          <p:nvPr>
            <p:ph idx="1"/>
          </p:nvPr>
        </p:nvSpPr>
        <p:spPr>
          <a:xfrm>
            <a:off x="628650" y="1690689"/>
            <a:ext cx="7886700" cy="4665662"/>
          </a:xfrm>
        </p:spPr>
        <p:txBody>
          <a:bodyPr>
            <a:normAutofit fontScale="70000" lnSpcReduction="20000"/>
          </a:bodyPr>
          <a:lstStyle/>
          <a:p>
            <a:r>
              <a:rPr lang="hu-HU" dirty="0"/>
              <a:t>42.	Világunk annyira többpólusúvá és ugyanakkor annyira összetetté vált, hogy </a:t>
            </a:r>
            <a:r>
              <a:rPr lang="hu-HU" b="1" dirty="0"/>
              <a:t>a hatékony együttműködéshez más keretekre van szükség</a:t>
            </a:r>
            <a:r>
              <a:rPr lang="hu-HU" dirty="0"/>
              <a:t>. Nem elég csak a hatalmi egyensúlyokra gondolni, hanem arra is, hogy választ kell adnunk az új problémákra, és globális mechanizmusokkal kell reagálnunk a környezeti, közegészségügyi, kulturális és társadalmi kihívásokra, különösen a legelemibb emberi jogok, a szociális jogok és közös otthonunk védelmének megszilárdítása érdekében. Olyan globális és hatékony szabályok létrehozásáról van szó, amelyek lehetővé teszik e globális védelem "biztosítását".</a:t>
            </a:r>
          </a:p>
          <a:p>
            <a:r>
              <a:rPr lang="hu-HU" dirty="0"/>
              <a:t>43.	Mindez feltételezi </a:t>
            </a:r>
            <a:r>
              <a:rPr lang="hu-HU" b="1" dirty="0"/>
              <a:t>egy új döntéshozatali eljárás kidolgozását és e döntések legitimálását</a:t>
            </a:r>
            <a:r>
              <a:rPr lang="hu-HU" dirty="0"/>
              <a:t>, mivel a több évtizeddel ezelőtt bevezetett eljárás nem elégséges, és nem is tűnik hatékonynak. Ebben a keretben szükségszerűen </a:t>
            </a:r>
            <a:r>
              <a:rPr lang="hu-HU" b="1" dirty="0"/>
              <a:t>szükség lenne a párbeszédre, a konzultációra, a választottbíráskodásra, a konfliktusmegoldásra és a felügyeletre, és végül egyfajta fokozott "demokratizálódásra" a globális kontextusban</a:t>
            </a:r>
            <a:r>
              <a:rPr lang="hu-HU" dirty="0"/>
              <a:t>, hogy a különböző helyzetek kifejezhetők és befogadhatók legyenek. Már nem segít, ha intézményeket támogatunk a hatalmasabbak jogainak megőrzése érdekében, anélkül, hogy mindenkiről gondoskodnánk.</a:t>
            </a:r>
          </a:p>
          <a:p>
            <a:endParaRPr lang="hu-HU" dirty="0"/>
          </a:p>
        </p:txBody>
      </p:sp>
      <p:sp>
        <p:nvSpPr>
          <p:cNvPr id="4" name="Dia számának helye 3">
            <a:extLst>
              <a:ext uri="{FF2B5EF4-FFF2-40B4-BE49-F238E27FC236}">
                <a16:creationId xmlns:a16="http://schemas.microsoft.com/office/drawing/2014/main" id="{94F9F060-0BE1-0CEA-EBBC-C768BDEA5480}"/>
              </a:ext>
            </a:extLst>
          </p:cNvPr>
          <p:cNvSpPr>
            <a:spLocks noGrp="1"/>
          </p:cNvSpPr>
          <p:nvPr>
            <p:ph type="sldNum" sz="quarter" idx="12"/>
          </p:nvPr>
        </p:nvSpPr>
        <p:spPr/>
        <p:txBody>
          <a:bodyPr/>
          <a:lstStyle/>
          <a:p>
            <a:fld id="{66A3D025-BF54-4E43-9171-24D552EDAFA1}" type="slidenum">
              <a:rPr lang="hu-HU" smtClean="0"/>
              <a:t>6</a:t>
            </a:fld>
            <a:endParaRPr lang="hu-HU"/>
          </a:p>
        </p:txBody>
      </p:sp>
      <p:pic>
        <p:nvPicPr>
          <p:cNvPr id="5" name="Kép 4">
            <a:extLst>
              <a:ext uri="{FF2B5EF4-FFF2-40B4-BE49-F238E27FC236}">
                <a16:creationId xmlns:a16="http://schemas.microsoft.com/office/drawing/2014/main" id="{8346032E-7D27-EA04-663D-638B36910FAC}"/>
              </a:ext>
            </a:extLst>
          </p:cNvPr>
          <p:cNvPicPr>
            <a:picLocks noChangeAspect="1"/>
          </p:cNvPicPr>
          <p:nvPr/>
        </p:nvPicPr>
        <p:blipFill>
          <a:blip r:embed="rId2"/>
          <a:stretch>
            <a:fillRect/>
          </a:stretch>
        </p:blipFill>
        <p:spPr>
          <a:xfrm>
            <a:off x="7053762" y="136524"/>
            <a:ext cx="1404438" cy="1404438"/>
          </a:xfrm>
          <a:prstGeom prst="rect">
            <a:avLst/>
          </a:prstGeom>
        </p:spPr>
      </p:pic>
    </p:spTree>
    <p:extLst>
      <p:ext uri="{BB962C8B-B14F-4D97-AF65-F5344CB8AC3E}">
        <p14:creationId xmlns:p14="http://schemas.microsoft.com/office/powerpoint/2010/main" val="3441079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9424E854-5993-1A8D-6342-FB19D032D0FE}"/>
              </a:ext>
            </a:extLst>
          </p:cNvPr>
          <p:cNvSpPr>
            <a:spLocks noGrp="1"/>
          </p:cNvSpPr>
          <p:nvPr>
            <p:ph type="title"/>
          </p:nvPr>
        </p:nvSpPr>
        <p:spPr>
          <a:xfrm>
            <a:off x="3071674" y="365126"/>
            <a:ext cx="5443676" cy="1325563"/>
          </a:xfrm>
        </p:spPr>
        <p:txBody>
          <a:bodyPr>
            <a:normAutofit/>
          </a:bodyPr>
          <a:lstStyle/>
          <a:p>
            <a:r>
              <a:rPr lang="hu-HU" sz="3600" b="1" dirty="0"/>
              <a:t>Az emberi jog</a:t>
            </a:r>
          </a:p>
        </p:txBody>
      </p:sp>
      <p:sp>
        <p:nvSpPr>
          <p:cNvPr id="3" name="Tartalom helye 2">
            <a:extLst>
              <a:ext uri="{FF2B5EF4-FFF2-40B4-BE49-F238E27FC236}">
                <a16:creationId xmlns:a16="http://schemas.microsoft.com/office/drawing/2014/main" id="{4D1E2C0B-213A-227C-41CA-B0C37DD5F0B8}"/>
              </a:ext>
            </a:extLst>
          </p:cNvPr>
          <p:cNvSpPr>
            <a:spLocks noGrp="1"/>
          </p:cNvSpPr>
          <p:nvPr>
            <p:ph idx="1"/>
          </p:nvPr>
        </p:nvSpPr>
        <p:spPr/>
        <p:txBody>
          <a:bodyPr>
            <a:normAutofit fontScale="92500" lnSpcReduction="10000"/>
          </a:bodyPr>
          <a:lstStyle/>
          <a:p>
            <a:r>
              <a:rPr lang="hu-HU" dirty="0"/>
              <a:t>ENSZ Közgyűlés 2022. július 28-i határozata hivatalosan is elindította a </a:t>
            </a:r>
            <a:r>
              <a:rPr lang="hu-HU" b="1" dirty="0"/>
              <a:t>tiszta, egészséges és fenntartható környezethez való jog emberi jog</a:t>
            </a:r>
            <a:r>
              <a:rPr lang="hu-HU" dirty="0"/>
              <a:t>ként történő elismerésének folyamatát, egyebek között kiemelve: „Felismeri, hogy a környezet további pusztulása, a klímaváltozás, a biodiverzitás csökkenése, a sivatagosodás és a fenntarthatatlan fejlődés jelentik a jelen és jövő generációk számára a leginkább nyomasztó és komoly fenyegetéseket az emberi jogok összességének megfelelő élvezetének képességére”. Ezzel immár egyértelműen aláhúzza, hogy a környezethez való jog olyan alap, amely nélkül nem értelmezhető a további emberi jogok érvényesülése.</a:t>
            </a:r>
          </a:p>
        </p:txBody>
      </p:sp>
      <p:sp>
        <p:nvSpPr>
          <p:cNvPr id="4" name="Dia számának helye 3">
            <a:extLst>
              <a:ext uri="{FF2B5EF4-FFF2-40B4-BE49-F238E27FC236}">
                <a16:creationId xmlns:a16="http://schemas.microsoft.com/office/drawing/2014/main" id="{7B2EED9B-F969-D01B-5331-8CF36D3B0093}"/>
              </a:ext>
            </a:extLst>
          </p:cNvPr>
          <p:cNvSpPr>
            <a:spLocks noGrp="1"/>
          </p:cNvSpPr>
          <p:nvPr>
            <p:ph type="sldNum" sz="quarter" idx="12"/>
          </p:nvPr>
        </p:nvSpPr>
        <p:spPr/>
        <p:txBody>
          <a:bodyPr/>
          <a:lstStyle/>
          <a:p>
            <a:fld id="{66A3D025-BF54-4E43-9171-24D552EDAFA1}" type="slidenum">
              <a:rPr lang="hu-HU" smtClean="0"/>
              <a:t>7</a:t>
            </a:fld>
            <a:endParaRPr lang="hu-HU"/>
          </a:p>
        </p:txBody>
      </p:sp>
      <p:pic>
        <p:nvPicPr>
          <p:cNvPr id="5" name="Kép 4">
            <a:extLst>
              <a:ext uri="{FF2B5EF4-FFF2-40B4-BE49-F238E27FC236}">
                <a16:creationId xmlns:a16="http://schemas.microsoft.com/office/drawing/2014/main" id="{A85BD22D-9BCE-CF04-15CA-BD5704F20C42}"/>
              </a:ext>
            </a:extLst>
          </p:cNvPr>
          <p:cNvPicPr>
            <a:picLocks noChangeAspect="1"/>
          </p:cNvPicPr>
          <p:nvPr/>
        </p:nvPicPr>
        <p:blipFill>
          <a:blip r:embed="rId2"/>
          <a:stretch>
            <a:fillRect/>
          </a:stretch>
        </p:blipFill>
        <p:spPr>
          <a:xfrm>
            <a:off x="7053762" y="136524"/>
            <a:ext cx="1404438" cy="1404438"/>
          </a:xfrm>
          <a:prstGeom prst="rect">
            <a:avLst/>
          </a:prstGeom>
        </p:spPr>
      </p:pic>
    </p:spTree>
    <p:extLst>
      <p:ext uri="{BB962C8B-B14F-4D97-AF65-F5344CB8AC3E}">
        <p14:creationId xmlns:p14="http://schemas.microsoft.com/office/powerpoint/2010/main" val="336622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C42E1790-C5D9-43FE-B743-D0B387D82F43}"/>
              </a:ext>
            </a:extLst>
          </p:cNvPr>
          <p:cNvSpPr>
            <a:spLocks noGrp="1"/>
          </p:cNvSpPr>
          <p:nvPr>
            <p:ph type="title"/>
          </p:nvPr>
        </p:nvSpPr>
        <p:spPr>
          <a:xfrm>
            <a:off x="3570514" y="365126"/>
            <a:ext cx="4944836" cy="1115331"/>
          </a:xfrm>
        </p:spPr>
        <p:txBody>
          <a:bodyPr>
            <a:normAutofit/>
          </a:bodyPr>
          <a:lstStyle/>
          <a:p>
            <a:r>
              <a:rPr lang="hu-HU" sz="3600" b="1" dirty="0"/>
              <a:t>Jövő nemzedékek</a:t>
            </a:r>
          </a:p>
        </p:txBody>
      </p:sp>
      <p:sp>
        <p:nvSpPr>
          <p:cNvPr id="3" name="Tartalom helye 2">
            <a:extLst>
              <a:ext uri="{FF2B5EF4-FFF2-40B4-BE49-F238E27FC236}">
                <a16:creationId xmlns:a16="http://schemas.microsoft.com/office/drawing/2014/main" id="{C58FF8FE-0A7A-4228-AA57-795BF1D43FD9}"/>
              </a:ext>
            </a:extLst>
          </p:cNvPr>
          <p:cNvSpPr>
            <a:spLocks noGrp="1"/>
          </p:cNvSpPr>
          <p:nvPr>
            <p:ph idx="1"/>
          </p:nvPr>
        </p:nvSpPr>
        <p:spPr>
          <a:xfrm>
            <a:off x="628650" y="1709059"/>
            <a:ext cx="7886700" cy="4467904"/>
          </a:xfrm>
        </p:spPr>
        <p:txBody>
          <a:bodyPr>
            <a:normAutofit fontScale="77500" lnSpcReduction="20000"/>
          </a:bodyPr>
          <a:lstStyle/>
          <a:p>
            <a:r>
              <a:rPr lang="hu-HU" dirty="0"/>
              <a:t>Alaptörvény P) cikk, XX. és XXI. cikk alapján az államot </a:t>
            </a:r>
            <a:r>
              <a:rPr lang="hu-HU" b="1" dirty="0"/>
              <a:t>terhelő intézményvédelmi kötelezettség </a:t>
            </a:r>
            <a:r>
              <a:rPr lang="hu-HU" dirty="0"/>
              <a:t>folytán a jogalkotónak olyan eljárási és szervezeti garanciákat kell nyújtania,  amelyek biztosítják, hogy az alapjogok védelméhez szükséges anyagi jogi célokat és szabályokat az állam valóban végre is hajtja és hajtatja. </a:t>
            </a:r>
          </a:p>
          <a:p>
            <a:r>
              <a:rPr lang="hu-HU" dirty="0"/>
              <a:t>A jelen és jövő nemzedékek elkülönítése nem lehetséges,</a:t>
            </a:r>
            <a:r>
              <a:rPr lang="hu-HU" b="1" dirty="0"/>
              <a:t> az emberi faj </a:t>
            </a:r>
            <a:r>
              <a:rPr lang="hu-HU" dirty="0"/>
              <a:t>teljessége is csak egységében értelmezhető, a generációk folyamataként;</a:t>
            </a:r>
          </a:p>
          <a:p>
            <a:r>
              <a:rPr lang="hu-HU" dirty="0"/>
              <a:t>• A jövő nemzedékek védelmét </a:t>
            </a:r>
            <a:r>
              <a:rPr lang="hu-HU" b="1" dirty="0"/>
              <a:t>a jelen nemzedékek kötelezettségeiként, önkorlátozásaként foghatjuk fel</a:t>
            </a:r>
            <a:r>
              <a:rPr lang="hu-HU" dirty="0"/>
              <a:t>, aminek minimuma a károkozás tilalma; </a:t>
            </a:r>
          </a:p>
          <a:p>
            <a:r>
              <a:rPr lang="hu-HU" dirty="0"/>
              <a:t>Mindez </a:t>
            </a:r>
            <a:r>
              <a:rPr lang="hu-HU" b="1" dirty="0"/>
              <a:t>hosszú távú – kormányzati ciklusokon átívelő - gondolkodást és gondoskodást igényel</a:t>
            </a:r>
            <a:r>
              <a:rPr lang="hu-HU" dirty="0"/>
              <a:t>, a jelenre nézve esetleg kedvező, de a jövőre nézve hátrányos döntések elkerülését;</a:t>
            </a:r>
          </a:p>
          <a:p>
            <a:endParaRPr lang="hu-HU" dirty="0"/>
          </a:p>
          <a:p>
            <a:pPr marL="0" indent="0">
              <a:buNone/>
            </a:pPr>
            <a:endParaRPr lang="hu-HU" dirty="0"/>
          </a:p>
        </p:txBody>
      </p:sp>
      <p:sp>
        <p:nvSpPr>
          <p:cNvPr id="4" name="Dia számának helye 3">
            <a:extLst>
              <a:ext uri="{FF2B5EF4-FFF2-40B4-BE49-F238E27FC236}">
                <a16:creationId xmlns:a16="http://schemas.microsoft.com/office/drawing/2014/main" id="{1AD792F7-7740-4B56-A76C-D295EC7A10A3}"/>
              </a:ext>
            </a:extLst>
          </p:cNvPr>
          <p:cNvSpPr>
            <a:spLocks noGrp="1"/>
          </p:cNvSpPr>
          <p:nvPr>
            <p:ph type="sldNum" sz="quarter" idx="12"/>
          </p:nvPr>
        </p:nvSpPr>
        <p:spPr/>
        <p:txBody>
          <a:bodyPr/>
          <a:lstStyle/>
          <a:p>
            <a:fld id="{66A3D025-BF54-4E43-9171-24D552EDAFA1}" type="slidenum">
              <a:rPr lang="hu-HU" smtClean="0"/>
              <a:t>8</a:t>
            </a:fld>
            <a:endParaRPr lang="hu-HU"/>
          </a:p>
        </p:txBody>
      </p:sp>
      <p:pic>
        <p:nvPicPr>
          <p:cNvPr id="5" name="Kép 4">
            <a:extLst>
              <a:ext uri="{FF2B5EF4-FFF2-40B4-BE49-F238E27FC236}">
                <a16:creationId xmlns:a16="http://schemas.microsoft.com/office/drawing/2014/main" id="{2F188BBF-8A9E-C21D-1882-9A3F5FCC86F1}"/>
              </a:ext>
            </a:extLst>
          </p:cNvPr>
          <p:cNvPicPr>
            <a:picLocks noChangeAspect="1"/>
          </p:cNvPicPr>
          <p:nvPr/>
        </p:nvPicPr>
        <p:blipFill>
          <a:blip r:embed="rId2"/>
          <a:stretch>
            <a:fillRect/>
          </a:stretch>
        </p:blipFill>
        <p:spPr>
          <a:xfrm>
            <a:off x="7053762" y="136524"/>
            <a:ext cx="1404438" cy="1404438"/>
          </a:xfrm>
          <a:prstGeom prst="rect">
            <a:avLst/>
          </a:prstGeom>
        </p:spPr>
      </p:pic>
    </p:spTree>
    <p:extLst>
      <p:ext uri="{BB962C8B-B14F-4D97-AF65-F5344CB8AC3E}">
        <p14:creationId xmlns:p14="http://schemas.microsoft.com/office/powerpoint/2010/main" val="1523057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a:extLst>
              <a:ext uri="{FF2B5EF4-FFF2-40B4-BE49-F238E27FC236}">
                <a16:creationId xmlns:a16="http://schemas.microsoft.com/office/drawing/2014/main" id="{4B040534-5C46-4400-9374-C6660A4DDBCB}"/>
              </a:ext>
            </a:extLst>
          </p:cNvPr>
          <p:cNvSpPr>
            <a:spLocks noGrp="1"/>
          </p:cNvSpPr>
          <p:nvPr>
            <p:ph type="title"/>
          </p:nvPr>
        </p:nvSpPr>
        <p:spPr>
          <a:xfrm>
            <a:off x="3378926" y="365126"/>
            <a:ext cx="5136424" cy="679903"/>
          </a:xfrm>
        </p:spPr>
        <p:txBody>
          <a:bodyPr>
            <a:normAutofit/>
          </a:bodyPr>
          <a:lstStyle/>
          <a:p>
            <a:endParaRPr lang="hu-HU" sz="3600" b="1" dirty="0"/>
          </a:p>
        </p:txBody>
      </p:sp>
      <p:sp>
        <p:nvSpPr>
          <p:cNvPr id="3" name="Tartalom helye 2">
            <a:extLst>
              <a:ext uri="{FF2B5EF4-FFF2-40B4-BE49-F238E27FC236}">
                <a16:creationId xmlns:a16="http://schemas.microsoft.com/office/drawing/2014/main" id="{DF78AFF8-5F4C-4D57-8376-4DC7C3DC59D6}"/>
              </a:ext>
            </a:extLst>
          </p:cNvPr>
          <p:cNvSpPr>
            <a:spLocks noGrp="1"/>
          </p:cNvSpPr>
          <p:nvPr>
            <p:ph idx="1"/>
          </p:nvPr>
        </p:nvSpPr>
        <p:spPr>
          <a:xfrm>
            <a:off x="628650" y="1540962"/>
            <a:ext cx="7886700" cy="4636001"/>
          </a:xfrm>
        </p:spPr>
        <p:txBody>
          <a:bodyPr>
            <a:normAutofit fontScale="77500" lnSpcReduction="20000"/>
          </a:bodyPr>
          <a:lstStyle/>
          <a:p>
            <a:r>
              <a:rPr lang="hu-HU" dirty="0"/>
              <a:t>Az Alkotmánybíróság szerint az </a:t>
            </a:r>
            <a:r>
              <a:rPr lang="hu-HU" b="1" dirty="0"/>
              <a:t>elővigyázatosság elve </a:t>
            </a:r>
            <a:r>
              <a:rPr lang="hu-HU" dirty="0"/>
              <a:t>alapján a jogalkotónak az a kötelezettsége, hogy „a tudomány álláspontja szerint nagy valószínűséggel vagy bizonyosan bekövetkező kockázatokat megfelelő súllyal figyelembe vegye a döntés meghozatala </a:t>
            </a:r>
            <a:r>
              <a:rPr lang="hu-HU" dirty="0" err="1"/>
              <a:t>során</a:t>
            </a:r>
            <a:r>
              <a:rPr lang="hu-HU" dirty="0"/>
              <a:t>.”  Továbbá, az államnak kell igazolnia azt is, „hogy a tudományos bizonytalanságra is figyelemmel, a környezet állapotának romlása egy adott intézkedés következményeként bizonyosan nem </a:t>
            </a:r>
            <a:r>
              <a:rPr lang="hu-HU" dirty="0" err="1"/>
              <a:t>következik</a:t>
            </a:r>
            <a:r>
              <a:rPr lang="hu-HU" dirty="0"/>
              <a:t> be.”  Sőt, még az állapotromlás kockázata sem megengedhető. </a:t>
            </a:r>
          </a:p>
          <a:p>
            <a:r>
              <a:rPr lang="hu-HU" dirty="0"/>
              <a:t>A jövő nemzedékek érdekeit </a:t>
            </a:r>
            <a:r>
              <a:rPr lang="hu-HU" b="1" dirty="0"/>
              <a:t>mindenkinek védenie kell</a:t>
            </a:r>
            <a:r>
              <a:rPr lang="hu-HU" dirty="0"/>
              <a:t>, tehát a kapcsolódó kötelezettségek mindenkitől és- az államot is beleértve - egyaránt áldozatot várnak, legalább azt az áldozatot, hogy belássa, nem tehet meg mindent, amit akar; </a:t>
            </a:r>
          </a:p>
          <a:p>
            <a:r>
              <a:rPr lang="hu-HU" dirty="0"/>
              <a:t>Az </a:t>
            </a:r>
            <a:r>
              <a:rPr lang="hu-HU" b="1" dirty="0"/>
              <a:t>állam szerepe </a:t>
            </a:r>
            <a:r>
              <a:rPr lang="hu-HU" dirty="0"/>
              <a:t>azonban a kötelezettek sorából </a:t>
            </a:r>
            <a:r>
              <a:rPr lang="hu-HU" b="1" dirty="0"/>
              <a:t>kiemelkedő</a:t>
            </a:r>
            <a:r>
              <a:rPr lang="hu-HU" dirty="0"/>
              <a:t>, hiszen </a:t>
            </a:r>
            <a:r>
              <a:rPr lang="hu-HU" b="1" dirty="0"/>
              <a:t>a jövő nemzedékek hipotetikus örökségét az állam kezeli</a:t>
            </a:r>
            <a:r>
              <a:rPr lang="hu-HU" dirty="0"/>
              <a:t>, mint felelős őrző, tehát elszámolási kötelezettséggel. Az államtól várjuk el legjobban az önkorlátozást és azt is, hogy a kötelezettségeket másokon is számon kérje.</a:t>
            </a:r>
          </a:p>
        </p:txBody>
      </p:sp>
      <p:sp>
        <p:nvSpPr>
          <p:cNvPr id="4" name="Dia számának helye 3">
            <a:extLst>
              <a:ext uri="{FF2B5EF4-FFF2-40B4-BE49-F238E27FC236}">
                <a16:creationId xmlns:a16="http://schemas.microsoft.com/office/drawing/2014/main" id="{DCFC5258-15F8-42AC-A635-D111FABE70CA}"/>
              </a:ext>
            </a:extLst>
          </p:cNvPr>
          <p:cNvSpPr>
            <a:spLocks noGrp="1"/>
          </p:cNvSpPr>
          <p:nvPr>
            <p:ph type="sldNum" sz="quarter" idx="12"/>
          </p:nvPr>
        </p:nvSpPr>
        <p:spPr/>
        <p:txBody>
          <a:bodyPr/>
          <a:lstStyle/>
          <a:p>
            <a:fld id="{66A3D025-BF54-4E43-9171-24D552EDAFA1}" type="slidenum">
              <a:rPr lang="hu-HU" smtClean="0"/>
              <a:t>9</a:t>
            </a:fld>
            <a:endParaRPr lang="hu-HU"/>
          </a:p>
        </p:txBody>
      </p:sp>
      <p:pic>
        <p:nvPicPr>
          <p:cNvPr id="5" name="Kép 4">
            <a:extLst>
              <a:ext uri="{FF2B5EF4-FFF2-40B4-BE49-F238E27FC236}">
                <a16:creationId xmlns:a16="http://schemas.microsoft.com/office/drawing/2014/main" id="{63F1F846-7D30-1345-CF39-5B0401BFC09E}"/>
              </a:ext>
            </a:extLst>
          </p:cNvPr>
          <p:cNvPicPr>
            <a:picLocks noChangeAspect="1"/>
          </p:cNvPicPr>
          <p:nvPr/>
        </p:nvPicPr>
        <p:blipFill>
          <a:blip r:embed="rId2"/>
          <a:stretch>
            <a:fillRect/>
          </a:stretch>
        </p:blipFill>
        <p:spPr>
          <a:xfrm>
            <a:off x="7053762" y="136524"/>
            <a:ext cx="1404438" cy="1404438"/>
          </a:xfrm>
          <a:prstGeom prst="rect">
            <a:avLst/>
          </a:prstGeom>
        </p:spPr>
      </p:pic>
    </p:spTree>
    <p:extLst>
      <p:ext uri="{BB962C8B-B14F-4D97-AF65-F5344CB8AC3E}">
        <p14:creationId xmlns:p14="http://schemas.microsoft.com/office/powerpoint/2010/main" val="2204833151"/>
      </p:ext>
    </p:extLst>
  </p:cSld>
  <p:clrMapOvr>
    <a:masterClrMapping/>
  </p:clrMapOvr>
</p:sld>
</file>

<file path=ppt/theme/theme1.xml><?xml version="1.0" encoding="utf-8"?>
<a:theme xmlns:a="http://schemas.openxmlformats.org/drawingml/2006/main" name="Office-téma">
  <a:themeElements>
    <a:clrScheme name="Office-tém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tém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é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285</TotalTime>
  <Words>1448</Words>
  <Application>Microsoft Office PowerPoint</Application>
  <PresentationFormat>Diavetítés a képernyőre (4:3 oldalarány)</PresentationFormat>
  <Paragraphs>61</Paragraphs>
  <Slides>13</Slides>
  <Notes>1</Notes>
  <HiddenSlides>0</HiddenSlides>
  <MMClips>0</MMClips>
  <ScaleCrop>false</ScaleCrop>
  <HeadingPairs>
    <vt:vector size="6" baseType="variant">
      <vt:variant>
        <vt:lpstr>Használt betűtípusok</vt:lpstr>
      </vt:variant>
      <vt:variant>
        <vt:i4>4</vt:i4>
      </vt:variant>
      <vt:variant>
        <vt:lpstr>Téma</vt:lpstr>
      </vt:variant>
      <vt:variant>
        <vt:i4>1</vt:i4>
      </vt:variant>
      <vt:variant>
        <vt:lpstr>Diacímek</vt:lpstr>
      </vt:variant>
      <vt:variant>
        <vt:i4>13</vt:i4>
      </vt:variant>
    </vt:vector>
  </HeadingPairs>
  <TitlesOfParts>
    <vt:vector size="18" baseType="lpstr">
      <vt:lpstr>Arial</vt:lpstr>
      <vt:lpstr>Calibri</vt:lpstr>
      <vt:lpstr>Calibri Light</vt:lpstr>
      <vt:lpstr>Wingdings 2</vt:lpstr>
      <vt:lpstr>Office-téma</vt:lpstr>
      <vt:lpstr>PowerPoint-bemutató</vt:lpstr>
      <vt:lpstr>Az alapjogok érvényesítése a klímaváltozás kihívásai között    Klímaváltozás és emberi jogok – aktuális kérdések</vt:lpstr>
      <vt:lpstr>Némi etika</vt:lpstr>
      <vt:lpstr>PowerPoint-bemutató</vt:lpstr>
      <vt:lpstr>PowerPoint-bemutató</vt:lpstr>
      <vt:lpstr>PowerPoint-bemutató</vt:lpstr>
      <vt:lpstr>Az emberi jog</vt:lpstr>
      <vt:lpstr>Jövő nemzedékek</vt:lpstr>
      <vt:lpstr>PowerPoint-bemutató</vt:lpstr>
      <vt:lpstr>PowerPoint-bemutató</vt:lpstr>
      <vt:lpstr>PowerPoint-bemutató</vt:lpstr>
      <vt:lpstr>Az összefüggések</vt:lpstr>
      <vt:lpstr>PowerPoint-bemutató</vt:lpstr>
    </vt:vector>
  </TitlesOfParts>
  <Company>Alapvető Jogok Biztosának Hivatala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bemutató</dc:title>
  <dc:creator>Hargitai Katalin</dc:creator>
  <cp:lastModifiedBy>Gyula Bándi</cp:lastModifiedBy>
  <cp:revision>42</cp:revision>
  <dcterms:created xsi:type="dcterms:W3CDTF">2020-08-11T07:45:02Z</dcterms:created>
  <dcterms:modified xsi:type="dcterms:W3CDTF">2024-01-03T16:31:36Z</dcterms:modified>
</cp:coreProperties>
</file>