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67" r:id="rId3"/>
    <p:sldId id="266" r:id="rId4"/>
    <p:sldId id="262" r:id="rId5"/>
    <p:sldId id="269" r:id="rId6"/>
    <p:sldId id="263" r:id="rId7"/>
    <p:sldId id="261" r:id="rId8"/>
    <p:sldId id="264" r:id="rId9"/>
    <p:sldId id="260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6"/>
    <p:restoredTop sz="66201"/>
  </p:normalViewPr>
  <p:slideViewPr>
    <p:cSldViewPr snapToGrid="0">
      <p:cViewPr varScale="1">
        <p:scale>
          <a:sx n="67" d="100"/>
          <a:sy n="67" d="100"/>
        </p:scale>
        <p:origin x="25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F62E9-AFDD-43F7-A528-8E4D995DA6F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F037F1-D1B4-4C50-8D1D-F8C555197301}">
      <dgm:prSet/>
      <dgm:spPr/>
      <dgm:t>
        <a:bodyPr/>
        <a:lstStyle/>
        <a:p>
          <a:r>
            <a:rPr lang="hu-HU"/>
            <a:t>2012/27/EU IRÁNYELV az energiahatékonyságról (EED)</a:t>
          </a:r>
          <a:endParaRPr lang="en-US"/>
        </a:p>
      </dgm:t>
    </dgm:pt>
    <dgm:pt modelId="{9E4E8C96-9ED9-4FD1-A15C-1720C2AFC951}" type="parTrans" cxnId="{CCC6F935-7B49-49B4-9A7C-98A5CF18749B}">
      <dgm:prSet/>
      <dgm:spPr/>
      <dgm:t>
        <a:bodyPr/>
        <a:lstStyle/>
        <a:p>
          <a:endParaRPr lang="en-US"/>
        </a:p>
      </dgm:t>
    </dgm:pt>
    <dgm:pt modelId="{5A032BD3-AE60-4B3B-A160-C5F4D9538745}" type="sibTrans" cxnId="{CCC6F935-7B49-49B4-9A7C-98A5CF18749B}">
      <dgm:prSet/>
      <dgm:spPr/>
      <dgm:t>
        <a:bodyPr/>
        <a:lstStyle/>
        <a:p>
          <a:endParaRPr lang="en-US"/>
        </a:p>
      </dgm:t>
    </dgm:pt>
    <dgm:pt modelId="{96643167-E1BF-4353-A3E5-C839D945D713}">
      <dgm:prSet/>
      <dgm:spPr/>
      <dgm:t>
        <a:bodyPr/>
        <a:lstStyle/>
        <a:p>
          <a:r>
            <a:rPr lang="hu-HU"/>
            <a:t>2018/2001 IRÁNYELV a megújuló energiaforrásokból előállított energia használatának előmozdításáról (REDII)</a:t>
          </a:r>
          <a:endParaRPr lang="en-US"/>
        </a:p>
      </dgm:t>
    </dgm:pt>
    <dgm:pt modelId="{7676E51C-47FC-4942-8EE1-C6E8B8D7EA39}" type="parTrans" cxnId="{38AB693F-2D55-4533-96FB-B5811EAF1AF1}">
      <dgm:prSet/>
      <dgm:spPr/>
      <dgm:t>
        <a:bodyPr/>
        <a:lstStyle/>
        <a:p>
          <a:endParaRPr lang="en-US"/>
        </a:p>
      </dgm:t>
    </dgm:pt>
    <dgm:pt modelId="{1A866EEE-8B4B-423D-AE96-238F0508BAF0}" type="sibTrans" cxnId="{38AB693F-2D55-4533-96FB-B5811EAF1AF1}">
      <dgm:prSet/>
      <dgm:spPr/>
      <dgm:t>
        <a:bodyPr/>
        <a:lstStyle/>
        <a:p>
          <a:endParaRPr lang="en-US"/>
        </a:p>
      </dgm:t>
    </dgm:pt>
    <dgm:pt modelId="{CD466A4E-1890-4FF5-BCEB-B86E7630625A}">
      <dgm:prSet/>
      <dgm:spPr/>
      <dgm:t>
        <a:bodyPr/>
        <a:lstStyle/>
        <a:p>
          <a:r>
            <a:rPr lang="hu-HU" dirty="0"/>
            <a:t>Termelő-fogyasztó / együttesen eljáró termelő fogyasztók</a:t>
          </a:r>
          <a:endParaRPr lang="en-US" dirty="0"/>
        </a:p>
      </dgm:t>
    </dgm:pt>
    <dgm:pt modelId="{45C4B804-2F5F-407A-B1D9-03AAB3C882C4}" type="parTrans" cxnId="{92E709EE-08EF-486A-82EC-6FCF45E800CD}">
      <dgm:prSet/>
      <dgm:spPr/>
      <dgm:t>
        <a:bodyPr/>
        <a:lstStyle/>
        <a:p>
          <a:endParaRPr lang="en-US"/>
        </a:p>
      </dgm:t>
    </dgm:pt>
    <dgm:pt modelId="{A73830ED-A26B-4F32-902C-C876DF1A80DF}" type="sibTrans" cxnId="{92E709EE-08EF-486A-82EC-6FCF45E800CD}">
      <dgm:prSet/>
      <dgm:spPr/>
      <dgm:t>
        <a:bodyPr/>
        <a:lstStyle/>
        <a:p>
          <a:endParaRPr lang="en-US"/>
        </a:p>
      </dgm:t>
    </dgm:pt>
    <dgm:pt modelId="{7099B1A7-776A-43AB-A4B2-24778E3649DD}">
      <dgm:prSet/>
      <dgm:spPr/>
      <dgm:t>
        <a:bodyPr/>
        <a:lstStyle/>
        <a:p>
          <a:r>
            <a:rPr lang="hu-HU"/>
            <a:t>Megújulóenergia-közösség (REC)</a:t>
          </a:r>
          <a:endParaRPr lang="en-US"/>
        </a:p>
      </dgm:t>
    </dgm:pt>
    <dgm:pt modelId="{18DA1755-EA29-48CC-944B-757597E08F0B}" type="parTrans" cxnId="{1552B930-5409-4891-BD6A-BC415CCE9FB6}">
      <dgm:prSet/>
      <dgm:spPr/>
      <dgm:t>
        <a:bodyPr/>
        <a:lstStyle/>
        <a:p>
          <a:endParaRPr lang="en-US"/>
        </a:p>
      </dgm:t>
    </dgm:pt>
    <dgm:pt modelId="{9E1E2E7F-EB61-4B6F-BA60-006FE4A19423}" type="sibTrans" cxnId="{1552B930-5409-4891-BD6A-BC415CCE9FB6}">
      <dgm:prSet/>
      <dgm:spPr/>
      <dgm:t>
        <a:bodyPr/>
        <a:lstStyle/>
        <a:p>
          <a:endParaRPr lang="en-US"/>
        </a:p>
      </dgm:t>
    </dgm:pt>
    <dgm:pt modelId="{537A06A4-C073-4AB2-A9B8-E0FE73213B67}">
      <dgm:prSet/>
      <dgm:spPr/>
      <dgm:t>
        <a:bodyPr/>
        <a:lstStyle/>
        <a:p>
          <a:r>
            <a:rPr lang="hu-HU"/>
            <a:t>2019/944 IRÁNYELV a villamos energia belső piacára vonatkozó közös szabályokról (IEMD)</a:t>
          </a:r>
          <a:endParaRPr lang="en-US"/>
        </a:p>
      </dgm:t>
    </dgm:pt>
    <dgm:pt modelId="{08D78344-99D8-444B-84E3-6BCAEA15CF89}" type="parTrans" cxnId="{36ED0F44-8F4D-46E5-B592-545F7AA5A49B}">
      <dgm:prSet/>
      <dgm:spPr/>
      <dgm:t>
        <a:bodyPr/>
        <a:lstStyle/>
        <a:p>
          <a:endParaRPr lang="en-US"/>
        </a:p>
      </dgm:t>
    </dgm:pt>
    <dgm:pt modelId="{B907E96D-7A9A-4E4C-B092-9F01A882A6F4}" type="sibTrans" cxnId="{36ED0F44-8F4D-46E5-B592-545F7AA5A49B}">
      <dgm:prSet/>
      <dgm:spPr/>
      <dgm:t>
        <a:bodyPr/>
        <a:lstStyle/>
        <a:p>
          <a:endParaRPr lang="en-US"/>
        </a:p>
      </dgm:t>
    </dgm:pt>
    <dgm:pt modelId="{9808E254-9CB0-47B7-8430-34947DACC3D6}">
      <dgm:prSet/>
      <dgm:spPr/>
      <dgm:t>
        <a:bodyPr/>
        <a:lstStyle/>
        <a:p>
          <a:r>
            <a:rPr lang="hu-HU"/>
            <a:t>Aktív felhasználó </a:t>
          </a:r>
          <a:endParaRPr lang="en-US"/>
        </a:p>
      </dgm:t>
    </dgm:pt>
    <dgm:pt modelId="{FEC8B917-010D-4187-B911-B329EE3A62E7}" type="parTrans" cxnId="{E5733498-3215-4E2A-9EA2-8563E4F5446B}">
      <dgm:prSet/>
      <dgm:spPr/>
      <dgm:t>
        <a:bodyPr/>
        <a:lstStyle/>
        <a:p>
          <a:endParaRPr lang="en-US"/>
        </a:p>
      </dgm:t>
    </dgm:pt>
    <dgm:pt modelId="{26881437-DB8E-4494-A0B3-6BE2637CF389}" type="sibTrans" cxnId="{E5733498-3215-4E2A-9EA2-8563E4F5446B}">
      <dgm:prSet/>
      <dgm:spPr/>
      <dgm:t>
        <a:bodyPr/>
        <a:lstStyle/>
        <a:p>
          <a:endParaRPr lang="en-US"/>
        </a:p>
      </dgm:t>
    </dgm:pt>
    <dgm:pt modelId="{83D86873-1E16-4C01-80AA-8B02C8FA42E9}">
      <dgm:prSet/>
      <dgm:spPr/>
      <dgm:t>
        <a:bodyPr/>
        <a:lstStyle/>
        <a:p>
          <a:r>
            <a:rPr lang="hu-HU" dirty="0"/>
            <a:t>Polgári (Helyi) energiaközösség (CEC)</a:t>
          </a:r>
          <a:endParaRPr lang="en-US" dirty="0"/>
        </a:p>
      </dgm:t>
    </dgm:pt>
    <dgm:pt modelId="{083E1184-9F9F-4ACE-ACE1-94082DBE713F}" type="parTrans" cxnId="{476C7035-2608-4C78-B590-2D0FE23B0061}">
      <dgm:prSet/>
      <dgm:spPr/>
      <dgm:t>
        <a:bodyPr/>
        <a:lstStyle/>
        <a:p>
          <a:endParaRPr lang="en-US"/>
        </a:p>
      </dgm:t>
    </dgm:pt>
    <dgm:pt modelId="{03BCDBFC-2517-4AA2-AA56-F0A9216ED11D}" type="sibTrans" cxnId="{476C7035-2608-4C78-B590-2D0FE23B0061}">
      <dgm:prSet/>
      <dgm:spPr/>
      <dgm:t>
        <a:bodyPr/>
        <a:lstStyle/>
        <a:p>
          <a:endParaRPr lang="en-US"/>
        </a:p>
      </dgm:t>
    </dgm:pt>
    <dgm:pt modelId="{130D92AB-F104-884A-835E-009FA6FAEE88}" type="pres">
      <dgm:prSet presAssocID="{F96F62E9-AFDD-43F7-A528-8E4D995DA6F7}" presName="linear" presStyleCnt="0">
        <dgm:presLayoutVars>
          <dgm:animLvl val="lvl"/>
          <dgm:resizeHandles val="exact"/>
        </dgm:presLayoutVars>
      </dgm:prSet>
      <dgm:spPr/>
    </dgm:pt>
    <dgm:pt modelId="{F3397680-0BB0-6F41-BE78-8AA3AA909063}" type="pres">
      <dgm:prSet presAssocID="{DAF037F1-D1B4-4C50-8D1D-F8C5551973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D8F351-2434-054B-A013-41E887A2314B}" type="pres">
      <dgm:prSet presAssocID="{5A032BD3-AE60-4B3B-A160-C5F4D9538745}" presName="spacer" presStyleCnt="0"/>
      <dgm:spPr/>
    </dgm:pt>
    <dgm:pt modelId="{EBE21B65-D608-344C-A774-D10DB718B692}" type="pres">
      <dgm:prSet presAssocID="{96643167-E1BF-4353-A3E5-C839D945D7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862290-BE94-5849-A0A2-062867241B40}" type="pres">
      <dgm:prSet presAssocID="{96643167-E1BF-4353-A3E5-C839D945D713}" presName="childText" presStyleLbl="revTx" presStyleIdx="0" presStyleCnt="2">
        <dgm:presLayoutVars>
          <dgm:bulletEnabled val="1"/>
        </dgm:presLayoutVars>
      </dgm:prSet>
      <dgm:spPr/>
    </dgm:pt>
    <dgm:pt modelId="{1D6D2B07-1E0E-7144-860D-839B2D08E502}" type="pres">
      <dgm:prSet presAssocID="{537A06A4-C073-4AB2-A9B8-E0FE73213B6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4B00AD-CE8F-5F41-B1D0-39BE4063C4D7}" type="pres">
      <dgm:prSet presAssocID="{537A06A4-C073-4AB2-A9B8-E0FE73213B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552B930-5409-4891-BD6A-BC415CCE9FB6}" srcId="{96643167-E1BF-4353-A3E5-C839D945D713}" destId="{7099B1A7-776A-43AB-A4B2-24778E3649DD}" srcOrd="1" destOrd="0" parTransId="{18DA1755-EA29-48CC-944B-757597E08F0B}" sibTransId="{9E1E2E7F-EB61-4B6F-BA60-006FE4A19423}"/>
    <dgm:cxn modelId="{476C7035-2608-4C78-B590-2D0FE23B0061}" srcId="{537A06A4-C073-4AB2-A9B8-E0FE73213B67}" destId="{83D86873-1E16-4C01-80AA-8B02C8FA42E9}" srcOrd="1" destOrd="0" parTransId="{083E1184-9F9F-4ACE-ACE1-94082DBE713F}" sibTransId="{03BCDBFC-2517-4AA2-AA56-F0A9216ED11D}"/>
    <dgm:cxn modelId="{8FEF9035-E275-964C-9514-5E6FDCD3653C}" type="presOf" srcId="{DAF037F1-D1B4-4C50-8D1D-F8C555197301}" destId="{F3397680-0BB0-6F41-BE78-8AA3AA909063}" srcOrd="0" destOrd="0" presId="urn:microsoft.com/office/officeart/2005/8/layout/vList2"/>
    <dgm:cxn modelId="{CCC6F935-7B49-49B4-9A7C-98A5CF18749B}" srcId="{F96F62E9-AFDD-43F7-A528-8E4D995DA6F7}" destId="{DAF037F1-D1B4-4C50-8D1D-F8C555197301}" srcOrd="0" destOrd="0" parTransId="{9E4E8C96-9ED9-4FD1-A15C-1720C2AFC951}" sibTransId="{5A032BD3-AE60-4B3B-A160-C5F4D9538745}"/>
    <dgm:cxn modelId="{38AB693F-2D55-4533-96FB-B5811EAF1AF1}" srcId="{F96F62E9-AFDD-43F7-A528-8E4D995DA6F7}" destId="{96643167-E1BF-4353-A3E5-C839D945D713}" srcOrd="1" destOrd="0" parTransId="{7676E51C-47FC-4942-8EE1-C6E8B8D7EA39}" sibTransId="{1A866EEE-8B4B-423D-AE96-238F0508BAF0}"/>
    <dgm:cxn modelId="{36ED0F44-8F4D-46E5-B592-545F7AA5A49B}" srcId="{F96F62E9-AFDD-43F7-A528-8E4D995DA6F7}" destId="{537A06A4-C073-4AB2-A9B8-E0FE73213B67}" srcOrd="2" destOrd="0" parTransId="{08D78344-99D8-444B-84E3-6BCAEA15CF89}" sibTransId="{B907E96D-7A9A-4E4C-B092-9F01A882A6F4}"/>
    <dgm:cxn modelId="{A680FA59-B049-2246-A36C-9FE422C61796}" type="presOf" srcId="{96643167-E1BF-4353-A3E5-C839D945D713}" destId="{EBE21B65-D608-344C-A774-D10DB718B692}" srcOrd="0" destOrd="0" presId="urn:microsoft.com/office/officeart/2005/8/layout/vList2"/>
    <dgm:cxn modelId="{EC1B7A77-0435-A745-93EC-F8433A084F17}" type="presOf" srcId="{83D86873-1E16-4C01-80AA-8B02C8FA42E9}" destId="{3C4B00AD-CE8F-5F41-B1D0-39BE4063C4D7}" srcOrd="0" destOrd="1" presId="urn:microsoft.com/office/officeart/2005/8/layout/vList2"/>
    <dgm:cxn modelId="{39CF5183-9652-464F-AF94-23DB36636E0C}" type="presOf" srcId="{CD466A4E-1890-4FF5-BCEB-B86E7630625A}" destId="{48862290-BE94-5849-A0A2-062867241B40}" srcOrd="0" destOrd="0" presId="urn:microsoft.com/office/officeart/2005/8/layout/vList2"/>
    <dgm:cxn modelId="{E5733498-3215-4E2A-9EA2-8563E4F5446B}" srcId="{537A06A4-C073-4AB2-A9B8-E0FE73213B67}" destId="{9808E254-9CB0-47B7-8430-34947DACC3D6}" srcOrd="0" destOrd="0" parTransId="{FEC8B917-010D-4187-B911-B329EE3A62E7}" sibTransId="{26881437-DB8E-4494-A0B3-6BE2637CF389}"/>
    <dgm:cxn modelId="{48B8B1AA-C7B1-1243-BA6E-3B8889C9C8C0}" type="presOf" srcId="{7099B1A7-776A-43AB-A4B2-24778E3649DD}" destId="{48862290-BE94-5849-A0A2-062867241B40}" srcOrd="0" destOrd="1" presId="urn:microsoft.com/office/officeart/2005/8/layout/vList2"/>
    <dgm:cxn modelId="{6F2E1CBE-0C05-074D-A440-3704EA2CD415}" type="presOf" srcId="{9808E254-9CB0-47B7-8430-34947DACC3D6}" destId="{3C4B00AD-CE8F-5F41-B1D0-39BE4063C4D7}" srcOrd="0" destOrd="0" presId="urn:microsoft.com/office/officeart/2005/8/layout/vList2"/>
    <dgm:cxn modelId="{7F6192D5-1679-2B40-BD04-B28A3A2C25B5}" type="presOf" srcId="{F96F62E9-AFDD-43F7-A528-8E4D995DA6F7}" destId="{130D92AB-F104-884A-835E-009FA6FAEE88}" srcOrd="0" destOrd="0" presId="urn:microsoft.com/office/officeart/2005/8/layout/vList2"/>
    <dgm:cxn modelId="{2E820BE2-7141-484B-AF4C-4B7A24FABEA0}" type="presOf" srcId="{537A06A4-C073-4AB2-A9B8-E0FE73213B67}" destId="{1D6D2B07-1E0E-7144-860D-839B2D08E502}" srcOrd="0" destOrd="0" presId="urn:microsoft.com/office/officeart/2005/8/layout/vList2"/>
    <dgm:cxn modelId="{92E709EE-08EF-486A-82EC-6FCF45E800CD}" srcId="{96643167-E1BF-4353-A3E5-C839D945D713}" destId="{CD466A4E-1890-4FF5-BCEB-B86E7630625A}" srcOrd="0" destOrd="0" parTransId="{45C4B804-2F5F-407A-B1D9-03AAB3C882C4}" sibTransId="{A73830ED-A26B-4F32-902C-C876DF1A80DF}"/>
    <dgm:cxn modelId="{0376AD19-716B-8B4D-96E8-BFF5FB4B7A48}" type="presParOf" srcId="{130D92AB-F104-884A-835E-009FA6FAEE88}" destId="{F3397680-0BB0-6F41-BE78-8AA3AA909063}" srcOrd="0" destOrd="0" presId="urn:microsoft.com/office/officeart/2005/8/layout/vList2"/>
    <dgm:cxn modelId="{64E53CFC-7561-5D4B-89A9-F367ACBF61C3}" type="presParOf" srcId="{130D92AB-F104-884A-835E-009FA6FAEE88}" destId="{4ED8F351-2434-054B-A013-41E887A2314B}" srcOrd="1" destOrd="0" presId="urn:microsoft.com/office/officeart/2005/8/layout/vList2"/>
    <dgm:cxn modelId="{2EE63960-4FFB-1D4B-A889-7EC958B96B68}" type="presParOf" srcId="{130D92AB-F104-884A-835E-009FA6FAEE88}" destId="{EBE21B65-D608-344C-A774-D10DB718B692}" srcOrd="2" destOrd="0" presId="urn:microsoft.com/office/officeart/2005/8/layout/vList2"/>
    <dgm:cxn modelId="{0D39C5B4-D330-E84B-B865-4A388D8DD2C8}" type="presParOf" srcId="{130D92AB-F104-884A-835E-009FA6FAEE88}" destId="{48862290-BE94-5849-A0A2-062867241B40}" srcOrd="3" destOrd="0" presId="urn:microsoft.com/office/officeart/2005/8/layout/vList2"/>
    <dgm:cxn modelId="{5164BCDD-7D42-0A4F-A416-3FB1C4EFF83E}" type="presParOf" srcId="{130D92AB-F104-884A-835E-009FA6FAEE88}" destId="{1D6D2B07-1E0E-7144-860D-839B2D08E502}" srcOrd="4" destOrd="0" presId="urn:microsoft.com/office/officeart/2005/8/layout/vList2"/>
    <dgm:cxn modelId="{6787B7FD-101E-0D40-8B5E-67C422A06E83}" type="presParOf" srcId="{130D92AB-F104-884A-835E-009FA6FAEE88}" destId="{3C4B00AD-CE8F-5F41-B1D0-39BE4063C4D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C7467-52E1-4518-BE66-2CFB5EEC9E8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D45C69-03A8-4B66-BB99-691630F3D337}">
      <dgm:prSet/>
      <dgm:spPr/>
      <dgm:t>
        <a:bodyPr/>
        <a:lstStyle/>
        <a:p>
          <a:r>
            <a:rPr lang="hu-HU" dirty="0"/>
            <a:t>Megkülönböztetésmentes hozzáférés minden villamosenergia-piachoz</a:t>
          </a:r>
          <a:endParaRPr lang="en-US" dirty="0"/>
        </a:p>
      </dgm:t>
    </dgm:pt>
    <dgm:pt modelId="{FF61CBE3-45B4-48A5-837B-44D209725B42}" type="parTrans" cxnId="{BD29DC8A-3FF8-4155-8E8B-13FD4231ACCF}">
      <dgm:prSet/>
      <dgm:spPr/>
      <dgm:t>
        <a:bodyPr/>
        <a:lstStyle/>
        <a:p>
          <a:endParaRPr lang="en-US"/>
        </a:p>
      </dgm:t>
    </dgm:pt>
    <dgm:pt modelId="{0C746368-8A3D-4C5F-920F-544B9A68D3DB}" type="sibTrans" cxnId="{BD29DC8A-3FF8-4155-8E8B-13FD4231ACCF}">
      <dgm:prSet/>
      <dgm:spPr/>
      <dgm:t>
        <a:bodyPr/>
        <a:lstStyle/>
        <a:p>
          <a:endParaRPr lang="en-US"/>
        </a:p>
      </dgm:t>
    </dgm:pt>
    <dgm:pt modelId="{519F6463-37E3-4E9C-883B-AD199121D37A}">
      <dgm:prSet/>
      <dgm:spPr/>
      <dgm:t>
        <a:bodyPr/>
        <a:lstStyle/>
        <a:p>
          <a:r>
            <a:rPr lang="hu-HU" dirty="0"/>
            <a:t>Végfelhasználóként, termelőként, ellátóként, elosztórendszer-üzemeltetőként vagy aggregátorként diszkriminációmentes és arányos bánásmód</a:t>
          </a:r>
          <a:endParaRPr lang="en-US" dirty="0"/>
        </a:p>
      </dgm:t>
    </dgm:pt>
    <dgm:pt modelId="{39C5BBEB-E71E-472C-836B-99A937BDC441}" type="parTrans" cxnId="{999D62CA-7144-4AC2-ACA3-779A197C4314}">
      <dgm:prSet/>
      <dgm:spPr/>
      <dgm:t>
        <a:bodyPr/>
        <a:lstStyle/>
        <a:p>
          <a:endParaRPr lang="en-US"/>
        </a:p>
      </dgm:t>
    </dgm:pt>
    <dgm:pt modelId="{CC088B24-D9C7-4DFF-8019-7C97F2112163}" type="sibTrans" cxnId="{999D62CA-7144-4AC2-ACA3-779A197C4314}">
      <dgm:prSet/>
      <dgm:spPr/>
      <dgm:t>
        <a:bodyPr/>
        <a:lstStyle/>
        <a:p>
          <a:endParaRPr lang="en-US"/>
        </a:p>
      </dgm:t>
    </dgm:pt>
    <dgm:pt modelId="{44A50BD0-2452-4D32-AB0F-319A7D774147}">
      <dgm:prSet/>
      <dgm:spPr/>
      <dgm:t>
        <a:bodyPr/>
        <a:lstStyle/>
        <a:p>
          <a:r>
            <a:rPr lang="hu-HU" dirty="0"/>
            <a:t>Anyagi felelősség a villamosenergia-rendszerben okozott kiegyenlítetlenségért</a:t>
          </a:r>
          <a:endParaRPr lang="en-US" dirty="0"/>
        </a:p>
      </dgm:t>
    </dgm:pt>
    <dgm:pt modelId="{E67250A6-D135-4A74-8632-C1127A5631D3}" type="parTrans" cxnId="{24CF30FF-DCA3-41A9-B461-9390D3EF2C99}">
      <dgm:prSet/>
      <dgm:spPr/>
      <dgm:t>
        <a:bodyPr/>
        <a:lstStyle/>
        <a:p>
          <a:endParaRPr lang="en-US"/>
        </a:p>
      </dgm:t>
    </dgm:pt>
    <dgm:pt modelId="{5FDD219C-93E8-4D40-B366-5A787C62A1F7}" type="sibTrans" cxnId="{24CF30FF-DCA3-41A9-B461-9390D3EF2C99}">
      <dgm:prSet/>
      <dgm:spPr/>
      <dgm:t>
        <a:bodyPr/>
        <a:lstStyle/>
        <a:p>
          <a:endParaRPr lang="en-US"/>
        </a:p>
      </dgm:t>
    </dgm:pt>
    <dgm:pt modelId="{DC6AE561-3B89-423B-ACF5-812410A2AC97}">
      <dgm:prSet/>
      <dgm:spPr/>
      <dgm:t>
        <a:bodyPr/>
        <a:lstStyle/>
        <a:p>
          <a:r>
            <a:rPr lang="hu-HU" dirty="0"/>
            <a:t>Saját termelésű energiafogyasztás tekintetében a helyi energiaközösségeket megilletik az aktív felhasználók jogai</a:t>
          </a:r>
          <a:endParaRPr lang="en-US" dirty="0"/>
        </a:p>
      </dgm:t>
    </dgm:pt>
    <dgm:pt modelId="{20FD048F-CB8C-409B-A428-D81B219F7EAF}" type="parTrans" cxnId="{4B4D9C42-AAF2-4A96-B03A-AF3DC5048174}">
      <dgm:prSet/>
      <dgm:spPr/>
      <dgm:t>
        <a:bodyPr/>
        <a:lstStyle/>
        <a:p>
          <a:endParaRPr lang="en-US"/>
        </a:p>
      </dgm:t>
    </dgm:pt>
    <dgm:pt modelId="{020A3210-C9E3-48DB-892E-860A4FBF4877}" type="sibTrans" cxnId="{4B4D9C42-AAF2-4A96-B03A-AF3DC5048174}">
      <dgm:prSet/>
      <dgm:spPr/>
      <dgm:t>
        <a:bodyPr/>
        <a:lstStyle/>
        <a:p>
          <a:endParaRPr lang="en-US"/>
        </a:p>
      </dgm:t>
    </dgm:pt>
    <dgm:pt modelId="{A6EE20E3-30DB-452C-8B64-8DDD4ECE3E1E}">
      <dgm:prSet/>
      <dgm:spPr/>
      <dgm:t>
        <a:bodyPr/>
        <a:lstStyle/>
        <a:p>
          <a:r>
            <a:rPr lang="hu-HU" dirty="0"/>
            <a:t>Az energiaközösségen belül jogosultság a termelt villamos energia megosztására</a:t>
          </a:r>
          <a:endParaRPr lang="en-US" dirty="0"/>
        </a:p>
      </dgm:t>
    </dgm:pt>
    <dgm:pt modelId="{903C43B8-E964-4BC2-8E7C-533264B93A97}" type="parTrans" cxnId="{60A63310-A582-4C1F-B1F0-8118D6299B1C}">
      <dgm:prSet/>
      <dgm:spPr/>
      <dgm:t>
        <a:bodyPr/>
        <a:lstStyle/>
        <a:p>
          <a:endParaRPr lang="en-US"/>
        </a:p>
      </dgm:t>
    </dgm:pt>
    <dgm:pt modelId="{CE1DD26E-B212-4FAC-A3F4-F0F76D935ADB}" type="sibTrans" cxnId="{60A63310-A582-4C1F-B1F0-8118D6299B1C}">
      <dgm:prSet/>
      <dgm:spPr/>
      <dgm:t>
        <a:bodyPr/>
        <a:lstStyle/>
        <a:p>
          <a:endParaRPr lang="en-US"/>
        </a:p>
      </dgm:t>
    </dgm:pt>
    <dgm:pt modelId="{1C725E66-7F26-7F43-A9DE-3A7ABBCC015A}" type="pres">
      <dgm:prSet presAssocID="{169C7467-52E1-4518-BE66-2CFB5EEC9E83}" presName="linear" presStyleCnt="0">
        <dgm:presLayoutVars>
          <dgm:animLvl val="lvl"/>
          <dgm:resizeHandles val="exact"/>
        </dgm:presLayoutVars>
      </dgm:prSet>
      <dgm:spPr/>
    </dgm:pt>
    <dgm:pt modelId="{520327EF-5A28-D240-9A75-D9CD4FF5B0BE}" type="pres">
      <dgm:prSet presAssocID="{F5D45C69-03A8-4B66-BB99-691630F3D33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37BFD91-59AF-324D-9E31-EE65D8FAEA4F}" type="pres">
      <dgm:prSet presAssocID="{0C746368-8A3D-4C5F-920F-544B9A68D3DB}" presName="spacer" presStyleCnt="0"/>
      <dgm:spPr/>
    </dgm:pt>
    <dgm:pt modelId="{BDC7C152-6759-2F46-996A-0950CFED3263}" type="pres">
      <dgm:prSet presAssocID="{519F6463-37E3-4E9C-883B-AD199121D3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38D777B-7708-A147-8150-18147A411DF2}" type="pres">
      <dgm:prSet presAssocID="{CC088B24-D9C7-4DFF-8019-7C97F2112163}" presName="spacer" presStyleCnt="0"/>
      <dgm:spPr/>
    </dgm:pt>
    <dgm:pt modelId="{011F7DA7-26CC-C44F-A8C5-DAD81F7FB71C}" type="pres">
      <dgm:prSet presAssocID="{DC6AE561-3B89-423B-ACF5-812410A2AC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ACC193-A423-D34D-8F4B-51D0F14DB284}" type="pres">
      <dgm:prSet presAssocID="{020A3210-C9E3-48DB-892E-860A4FBF4877}" presName="spacer" presStyleCnt="0"/>
      <dgm:spPr/>
    </dgm:pt>
    <dgm:pt modelId="{5EF888F6-1F2E-2C41-9B8A-6F53F6194DB1}" type="pres">
      <dgm:prSet presAssocID="{A6EE20E3-30DB-452C-8B64-8DDD4ECE3E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BB2091-C001-374B-9C91-6C6AA1C04906}" type="pres">
      <dgm:prSet presAssocID="{CE1DD26E-B212-4FAC-A3F4-F0F76D935ADB}" presName="spacer" presStyleCnt="0"/>
      <dgm:spPr/>
    </dgm:pt>
    <dgm:pt modelId="{2F2E7D35-030D-E144-9D18-31C6A04F8DC9}" type="pres">
      <dgm:prSet presAssocID="{44A50BD0-2452-4D32-AB0F-319A7D7741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A63310-A582-4C1F-B1F0-8118D6299B1C}" srcId="{169C7467-52E1-4518-BE66-2CFB5EEC9E83}" destId="{A6EE20E3-30DB-452C-8B64-8DDD4ECE3E1E}" srcOrd="3" destOrd="0" parTransId="{903C43B8-E964-4BC2-8E7C-533264B93A97}" sibTransId="{CE1DD26E-B212-4FAC-A3F4-F0F76D935ADB}"/>
    <dgm:cxn modelId="{49C42331-E5FA-7943-A408-7C8E7E4F41E7}" type="presOf" srcId="{519F6463-37E3-4E9C-883B-AD199121D37A}" destId="{BDC7C152-6759-2F46-996A-0950CFED3263}" srcOrd="0" destOrd="0" presId="urn:microsoft.com/office/officeart/2005/8/layout/vList2"/>
    <dgm:cxn modelId="{4B4D9C42-AAF2-4A96-B03A-AF3DC5048174}" srcId="{169C7467-52E1-4518-BE66-2CFB5EEC9E83}" destId="{DC6AE561-3B89-423B-ACF5-812410A2AC97}" srcOrd="2" destOrd="0" parTransId="{20FD048F-CB8C-409B-A428-D81B219F7EAF}" sibTransId="{020A3210-C9E3-48DB-892E-860A4FBF4877}"/>
    <dgm:cxn modelId="{1B37E14A-AA42-AD4C-8872-B7FD6105DCF4}" type="presOf" srcId="{DC6AE561-3B89-423B-ACF5-812410A2AC97}" destId="{011F7DA7-26CC-C44F-A8C5-DAD81F7FB71C}" srcOrd="0" destOrd="0" presId="urn:microsoft.com/office/officeart/2005/8/layout/vList2"/>
    <dgm:cxn modelId="{F5A1496C-483B-B740-8E2A-597297843C7F}" type="presOf" srcId="{169C7467-52E1-4518-BE66-2CFB5EEC9E83}" destId="{1C725E66-7F26-7F43-A9DE-3A7ABBCC015A}" srcOrd="0" destOrd="0" presId="urn:microsoft.com/office/officeart/2005/8/layout/vList2"/>
    <dgm:cxn modelId="{BD29DC8A-3FF8-4155-8E8B-13FD4231ACCF}" srcId="{169C7467-52E1-4518-BE66-2CFB5EEC9E83}" destId="{F5D45C69-03A8-4B66-BB99-691630F3D337}" srcOrd="0" destOrd="0" parTransId="{FF61CBE3-45B4-48A5-837B-44D209725B42}" sibTransId="{0C746368-8A3D-4C5F-920F-544B9A68D3DB}"/>
    <dgm:cxn modelId="{6AEB099E-91AC-E846-9F4A-2A804E8356D7}" type="presOf" srcId="{F5D45C69-03A8-4B66-BB99-691630F3D337}" destId="{520327EF-5A28-D240-9A75-D9CD4FF5B0BE}" srcOrd="0" destOrd="0" presId="urn:microsoft.com/office/officeart/2005/8/layout/vList2"/>
    <dgm:cxn modelId="{211579A8-177C-D24B-B088-C228B8333FE9}" type="presOf" srcId="{44A50BD0-2452-4D32-AB0F-319A7D774147}" destId="{2F2E7D35-030D-E144-9D18-31C6A04F8DC9}" srcOrd="0" destOrd="0" presId="urn:microsoft.com/office/officeart/2005/8/layout/vList2"/>
    <dgm:cxn modelId="{999D62CA-7144-4AC2-ACA3-779A197C4314}" srcId="{169C7467-52E1-4518-BE66-2CFB5EEC9E83}" destId="{519F6463-37E3-4E9C-883B-AD199121D37A}" srcOrd="1" destOrd="0" parTransId="{39C5BBEB-E71E-472C-836B-99A937BDC441}" sibTransId="{CC088B24-D9C7-4DFF-8019-7C97F2112163}"/>
    <dgm:cxn modelId="{63504DF6-877A-8547-8681-31ACD574BD2B}" type="presOf" srcId="{A6EE20E3-30DB-452C-8B64-8DDD4ECE3E1E}" destId="{5EF888F6-1F2E-2C41-9B8A-6F53F6194DB1}" srcOrd="0" destOrd="0" presId="urn:microsoft.com/office/officeart/2005/8/layout/vList2"/>
    <dgm:cxn modelId="{24CF30FF-DCA3-41A9-B461-9390D3EF2C99}" srcId="{169C7467-52E1-4518-BE66-2CFB5EEC9E83}" destId="{44A50BD0-2452-4D32-AB0F-319A7D774147}" srcOrd="4" destOrd="0" parTransId="{E67250A6-D135-4A74-8632-C1127A5631D3}" sibTransId="{5FDD219C-93E8-4D40-B366-5A787C62A1F7}"/>
    <dgm:cxn modelId="{A803531C-3B5D-CE49-8C87-7E0E92F48F59}" type="presParOf" srcId="{1C725E66-7F26-7F43-A9DE-3A7ABBCC015A}" destId="{520327EF-5A28-D240-9A75-D9CD4FF5B0BE}" srcOrd="0" destOrd="0" presId="urn:microsoft.com/office/officeart/2005/8/layout/vList2"/>
    <dgm:cxn modelId="{3830A0D6-DDB8-534D-BB93-A2B54A29EABB}" type="presParOf" srcId="{1C725E66-7F26-7F43-A9DE-3A7ABBCC015A}" destId="{A37BFD91-59AF-324D-9E31-EE65D8FAEA4F}" srcOrd="1" destOrd="0" presId="urn:microsoft.com/office/officeart/2005/8/layout/vList2"/>
    <dgm:cxn modelId="{C289439C-740F-0E47-BC44-E71896A01282}" type="presParOf" srcId="{1C725E66-7F26-7F43-A9DE-3A7ABBCC015A}" destId="{BDC7C152-6759-2F46-996A-0950CFED3263}" srcOrd="2" destOrd="0" presId="urn:microsoft.com/office/officeart/2005/8/layout/vList2"/>
    <dgm:cxn modelId="{BA47AA08-0219-9D45-860F-EF6E40436542}" type="presParOf" srcId="{1C725E66-7F26-7F43-A9DE-3A7ABBCC015A}" destId="{338D777B-7708-A147-8150-18147A411DF2}" srcOrd="3" destOrd="0" presId="urn:microsoft.com/office/officeart/2005/8/layout/vList2"/>
    <dgm:cxn modelId="{2114FD6D-82CD-5941-8E20-C1D73CE54CE9}" type="presParOf" srcId="{1C725E66-7F26-7F43-A9DE-3A7ABBCC015A}" destId="{011F7DA7-26CC-C44F-A8C5-DAD81F7FB71C}" srcOrd="4" destOrd="0" presId="urn:microsoft.com/office/officeart/2005/8/layout/vList2"/>
    <dgm:cxn modelId="{85689B73-9AD2-2946-9133-E4019F7B8A70}" type="presParOf" srcId="{1C725E66-7F26-7F43-A9DE-3A7ABBCC015A}" destId="{EDACC193-A423-D34D-8F4B-51D0F14DB284}" srcOrd="5" destOrd="0" presId="urn:microsoft.com/office/officeart/2005/8/layout/vList2"/>
    <dgm:cxn modelId="{988829C2-E97C-9446-AD7A-F528AAAE05C0}" type="presParOf" srcId="{1C725E66-7F26-7F43-A9DE-3A7ABBCC015A}" destId="{5EF888F6-1F2E-2C41-9B8A-6F53F6194DB1}" srcOrd="6" destOrd="0" presId="urn:microsoft.com/office/officeart/2005/8/layout/vList2"/>
    <dgm:cxn modelId="{95C3C54A-0799-1C40-89B3-C93589A6ED0F}" type="presParOf" srcId="{1C725E66-7F26-7F43-A9DE-3A7ABBCC015A}" destId="{F0BB2091-C001-374B-9C91-6C6AA1C04906}" srcOrd="7" destOrd="0" presId="urn:microsoft.com/office/officeart/2005/8/layout/vList2"/>
    <dgm:cxn modelId="{3F4B1578-7B11-0142-BB30-226A086C11B6}" type="presParOf" srcId="{1C725E66-7F26-7F43-A9DE-3A7ABBCC015A}" destId="{2F2E7D35-030D-E144-9D18-31C6A04F8D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3FADD-3428-4A1D-B90B-A86C43F4B8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661CAE-58CE-400A-B21E-71AC394F0561}">
      <dgm:prSet/>
      <dgm:spPr/>
      <dgm:t>
        <a:bodyPr/>
        <a:lstStyle/>
        <a:p>
          <a:r>
            <a:rPr lang="en-US"/>
            <a:t>Indokolatlan </a:t>
          </a:r>
          <a:r>
            <a:rPr lang="en-US" b="1"/>
            <a:t>szabályozási és adminisztratív akadályok megszüntetése</a:t>
          </a:r>
          <a:endParaRPr lang="en-US"/>
        </a:p>
      </dgm:t>
    </dgm:pt>
    <dgm:pt modelId="{A9E3BAC5-ED61-4932-B496-C5260B8554A1}" type="parTrans" cxnId="{78D8BDF5-CD39-462B-831D-8DAFB7A2BB2C}">
      <dgm:prSet/>
      <dgm:spPr/>
      <dgm:t>
        <a:bodyPr/>
        <a:lstStyle/>
        <a:p>
          <a:endParaRPr lang="en-US"/>
        </a:p>
      </dgm:t>
    </dgm:pt>
    <dgm:pt modelId="{EAC60045-8358-462F-AE5C-531038EDBDAB}" type="sibTrans" cxnId="{78D8BDF5-CD39-462B-831D-8DAFB7A2BB2C}">
      <dgm:prSet/>
      <dgm:spPr/>
      <dgm:t>
        <a:bodyPr/>
        <a:lstStyle/>
        <a:p>
          <a:endParaRPr lang="en-US"/>
        </a:p>
      </dgm:t>
    </dgm:pt>
    <dgm:pt modelId="{D6F95AB5-28D3-48F3-BB6E-E2B7B7122B90}">
      <dgm:prSet/>
      <dgm:spPr/>
      <dgm:t>
        <a:bodyPr/>
        <a:lstStyle/>
        <a:p>
          <a:r>
            <a:rPr lang="en-US" b="1" dirty="0" err="1"/>
            <a:t>Tisztességes</a:t>
          </a:r>
          <a:r>
            <a:rPr lang="en-US" b="1" dirty="0"/>
            <a:t>, </a:t>
          </a:r>
          <a:r>
            <a:rPr lang="en-US" b="1" dirty="0" err="1"/>
            <a:t>arányos</a:t>
          </a:r>
          <a:r>
            <a:rPr lang="en-US" b="1" dirty="0"/>
            <a:t> </a:t>
          </a:r>
          <a:r>
            <a:rPr lang="en-US" b="1" dirty="0" err="1"/>
            <a:t>és</a:t>
          </a:r>
          <a:r>
            <a:rPr lang="en-US" b="1" dirty="0"/>
            <a:t> </a:t>
          </a:r>
          <a:r>
            <a:rPr lang="en-US" b="1" dirty="0" err="1"/>
            <a:t>átlátható</a:t>
          </a:r>
          <a:r>
            <a:rPr lang="en-US" b="1" dirty="0"/>
            <a:t> </a:t>
          </a:r>
          <a:r>
            <a:rPr lang="en-US" b="1" dirty="0" err="1"/>
            <a:t>eljárások</a:t>
          </a:r>
          <a:r>
            <a:rPr lang="en-US" dirty="0"/>
            <a:t>, </a:t>
          </a:r>
          <a:r>
            <a:rPr lang="en-US" dirty="0" err="1"/>
            <a:t>arányos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méltányos</a:t>
          </a:r>
          <a:r>
            <a:rPr lang="en-US" dirty="0"/>
            <a:t> </a:t>
          </a:r>
          <a:r>
            <a:rPr lang="en-US" dirty="0" err="1"/>
            <a:t>közteherviselés</a:t>
          </a:r>
          <a:endParaRPr lang="en-US" dirty="0"/>
        </a:p>
      </dgm:t>
    </dgm:pt>
    <dgm:pt modelId="{F7943679-CA89-4A40-89D4-17C3BD508102}" type="parTrans" cxnId="{E73C925A-880E-4CA3-8C5B-0CF7058D7F89}">
      <dgm:prSet/>
      <dgm:spPr/>
      <dgm:t>
        <a:bodyPr/>
        <a:lstStyle/>
        <a:p>
          <a:endParaRPr lang="en-US"/>
        </a:p>
      </dgm:t>
    </dgm:pt>
    <dgm:pt modelId="{6F4F31F8-AF6E-4D41-8416-993A75D706E4}" type="sibTrans" cxnId="{E73C925A-880E-4CA3-8C5B-0CF7058D7F89}">
      <dgm:prSet/>
      <dgm:spPr/>
      <dgm:t>
        <a:bodyPr/>
        <a:lstStyle/>
        <a:p>
          <a:endParaRPr lang="en-US"/>
        </a:p>
      </dgm:t>
    </dgm:pt>
    <dgm:pt modelId="{CE8B6DD1-BF46-44C8-967B-B958F7F4813E}">
      <dgm:prSet/>
      <dgm:spPr/>
      <dgm:t>
        <a:bodyPr/>
        <a:lstStyle/>
        <a:p>
          <a:r>
            <a:rPr lang="en-US"/>
            <a:t>Megkülönböztetésmentes bánásmód</a:t>
          </a:r>
        </a:p>
      </dgm:t>
    </dgm:pt>
    <dgm:pt modelId="{67E364B9-E0B3-4049-8EBD-FA2110BAF472}" type="parTrans" cxnId="{BB6C46BF-FCAA-4945-848C-4E4BD9E29895}">
      <dgm:prSet/>
      <dgm:spPr/>
      <dgm:t>
        <a:bodyPr/>
        <a:lstStyle/>
        <a:p>
          <a:endParaRPr lang="en-US"/>
        </a:p>
      </dgm:t>
    </dgm:pt>
    <dgm:pt modelId="{8D1396E7-B64A-42FA-9CCC-A618893D5CB6}" type="sibTrans" cxnId="{BB6C46BF-FCAA-4945-848C-4E4BD9E29895}">
      <dgm:prSet/>
      <dgm:spPr/>
      <dgm:t>
        <a:bodyPr/>
        <a:lstStyle/>
        <a:p>
          <a:endParaRPr lang="en-US"/>
        </a:p>
      </dgm:t>
    </dgm:pt>
    <dgm:pt modelId="{B2675E81-4ADB-498D-A1BF-BB116D753146}">
      <dgm:prSet/>
      <dgm:spPr/>
      <dgm:t>
        <a:bodyPr/>
        <a:lstStyle/>
        <a:p>
          <a:r>
            <a:rPr lang="en-US"/>
            <a:t>Alacsony jövedelmű vagy kiszolgáltatott háztartások részvételi lehetőségének biztosítása</a:t>
          </a:r>
        </a:p>
      </dgm:t>
    </dgm:pt>
    <dgm:pt modelId="{9E3DE36B-C42C-4285-A57E-CF7EA3CF9ACF}" type="parTrans" cxnId="{9551498A-DF94-4F6A-A733-5063821E6D9B}">
      <dgm:prSet/>
      <dgm:spPr/>
      <dgm:t>
        <a:bodyPr/>
        <a:lstStyle/>
        <a:p>
          <a:endParaRPr lang="en-US"/>
        </a:p>
      </dgm:t>
    </dgm:pt>
    <dgm:pt modelId="{ABB6670A-E578-4F3B-A287-3F1FB1B85B1E}" type="sibTrans" cxnId="{9551498A-DF94-4F6A-A733-5063821E6D9B}">
      <dgm:prSet/>
      <dgm:spPr/>
      <dgm:t>
        <a:bodyPr/>
        <a:lstStyle/>
        <a:p>
          <a:endParaRPr lang="en-US"/>
        </a:p>
      </dgm:t>
    </dgm:pt>
    <dgm:pt modelId="{87F1F38F-7A41-4A88-AAEB-E4082A276C40}">
      <dgm:prSet/>
      <dgm:spPr/>
      <dgm:t>
        <a:bodyPr/>
        <a:lstStyle/>
        <a:p>
          <a:r>
            <a:rPr lang="en-US"/>
            <a:t>Forrásokhoz és információhoz való hozzáférés megkönnyítése</a:t>
          </a:r>
        </a:p>
      </dgm:t>
    </dgm:pt>
    <dgm:pt modelId="{0F2DE81B-0CCE-4625-B0BE-42CA78F462AA}" type="parTrans" cxnId="{BF694F9C-D45C-4FD3-B27B-72682649C4EC}">
      <dgm:prSet/>
      <dgm:spPr/>
      <dgm:t>
        <a:bodyPr/>
        <a:lstStyle/>
        <a:p>
          <a:endParaRPr lang="en-US"/>
        </a:p>
      </dgm:t>
    </dgm:pt>
    <dgm:pt modelId="{1CADD9D0-711E-4B3D-8D0B-6683669E7EDB}" type="sibTrans" cxnId="{BF694F9C-D45C-4FD3-B27B-72682649C4EC}">
      <dgm:prSet/>
      <dgm:spPr/>
      <dgm:t>
        <a:bodyPr/>
        <a:lstStyle/>
        <a:p>
          <a:endParaRPr lang="en-US"/>
        </a:p>
      </dgm:t>
    </dgm:pt>
    <dgm:pt modelId="{C0A2238E-32FF-42EE-A8EC-5E651968D0E7}">
      <dgm:prSet/>
      <dgm:spPr/>
      <dgm:t>
        <a:bodyPr/>
        <a:lstStyle/>
        <a:p>
          <a:r>
            <a:rPr lang="en-US" dirty="0"/>
            <a:t>A </a:t>
          </a:r>
          <a:r>
            <a:rPr lang="en-US" dirty="0" err="1"/>
            <a:t>hatóságok</a:t>
          </a:r>
          <a:r>
            <a:rPr lang="en-US" dirty="0"/>
            <a:t> </a:t>
          </a:r>
          <a:r>
            <a:rPr lang="en-US" dirty="0" err="1"/>
            <a:t>szabályozási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kapacitásépítési</a:t>
          </a:r>
          <a:r>
            <a:rPr lang="en-US" dirty="0"/>
            <a:t> </a:t>
          </a:r>
          <a:r>
            <a:rPr lang="en-US" dirty="0" err="1"/>
            <a:t>támogatása</a:t>
          </a:r>
          <a:endParaRPr lang="en-US" dirty="0"/>
        </a:p>
      </dgm:t>
    </dgm:pt>
    <dgm:pt modelId="{49318F64-3D48-416C-91FF-3CA59C7EF6AC}" type="parTrans" cxnId="{B90456D8-E667-4A34-B479-CC2FAEF65538}">
      <dgm:prSet/>
      <dgm:spPr/>
      <dgm:t>
        <a:bodyPr/>
        <a:lstStyle/>
        <a:p>
          <a:endParaRPr lang="en-US"/>
        </a:p>
      </dgm:t>
    </dgm:pt>
    <dgm:pt modelId="{45B67316-E3D4-4AE4-B0BA-BFEFCE3282A6}" type="sibTrans" cxnId="{B90456D8-E667-4A34-B479-CC2FAEF65538}">
      <dgm:prSet/>
      <dgm:spPr/>
      <dgm:t>
        <a:bodyPr/>
        <a:lstStyle/>
        <a:p>
          <a:endParaRPr lang="en-US"/>
        </a:p>
      </dgm:t>
    </dgm:pt>
    <dgm:pt modelId="{C461CAE4-9BD0-F648-8B43-3D71090BD10C}" type="pres">
      <dgm:prSet presAssocID="{8993FADD-3428-4A1D-B90B-A86C43F4B883}" presName="linear" presStyleCnt="0">
        <dgm:presLayoutVars>
          <dgm:animLvl val="lvl"/>
          <dgm:resizeHandles val="exact"/>
        </dgm:presLayoutVars>
      </dgm:prSet>
      <dgm:spPr/>
    </dgm:pt>
    <dgm:pt modelId="{C9018E50-3E43-0843-8B44-F17249A88C28}" type="pres">
      <dgm:prSet presAssocID="{EE661CAE-58CE-400A-B21E-71AC394F056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0221691-3514-0C42-A25C-9F0244A7B06F}" type="pres">
      <dgm:prSet presAssocID="{EAC60045-8358-462F-AE5C-531038EDBDAB}" presName="spacer" presStyleCnt="0"/>
      <dgm:spPr/>
    </dgm:pt>
    <dgm:pt modelId="{A93F6754-B90B-7F4F-A59E-E33D190C5340}" type="pres">
      <dgm:prSet presAssocID="{D6F95AB5-28D3-48F3-BB6E-E2B7B7122B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5BD151-22CA-1840-9185-4F77328B0479}" type="pres">
      <dgm:prSet presAssocID="{6F4F31F8-AF6E-4D41-8416-993A75D706E4}" presName="spacer" presStyleCnt="0"/>
      <dgm:spPr/>
    </dgm:pt>
    <dgm:pt modelId="{3AA07EA8-1B72-EB41-93FD-B4BD88B7B933}" type="pres">
      <dgm:prSet presAssocID="{CE8B6DD1-BF46-44C8-967B-B958F7F481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75DFA54-B16E-FA4A-8C29-7CB69FB98B0F}" type="pres">
      <dgm:prSet presAssocID="{8D1396E7-B64A-42FA-9CCC-A618893D5CB6}" presName="spacer" presStyleCnt="0"/>
      <dgm:spPr/>
    </dgm:pt>
    <dgm:pt modelId="{60D4B960-CDFA-EB40-87F7-7B21941B2B5E}" type="pres">
      <dgm:prSet presAssocID="{B2675E81-4ADB-498D-A1BF-BB116D7531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64473D1-72D2-FC47-9D4D-94D4A677B7A0}" type="pres">
      <dgm:prSet presAssocID="{ABB6670A-E578-4F3B-A287-3F1FB1B85B1E}" presName="spacer" presStyleCnt="0"/>
      <dgm:spPr/>
    </dgm:pt>
    <dgm:pt modelId="{278099FA-E75D-E94E-853B-2B44D6CB631F}" type="pres">
      <dgm:prSet presAssocID="{87F1F38F-7A41-4A88-AAEB-E4082A276C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B9353AC-4F37-0847-B976-A3B8A3668BB3}" type="pres">
      <dgm:prSet presAssocID="{1CADD9D0-711E-4B3D-8D0B-6683669E7EDB}" presName="spacer" presStyleCnt="0"/>
      <dgm:spPr/>
    </dgm:pt>
    <dgm:pt modelId="{2EBAACCA-5F63-7C40-9356-CCB96B64ED61}" type="pres">
      <dgm:prSet presAssocID="{C0A2238E-32FF-42EE-A8EC-5E651968D0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95E8D03-EA44-084B-9159-1DB63C0B14F3}" type="presOf" srcId="{CE8B6DD1-BF46-44C8-967B-B958F7F4813E}" destId="{3AA07EA8-1B72-EB41-93FD-B4BD88B7B933}" srcOrd="0" destOrd="0" presId="urn:microsoft.com/office/officeart/2005/8/layout/vList2"/>
    <dgm:cxn modelId="{ADABDF22-B4A4-F64D-96BE-808817E956D3}" type="presOf" srcId="{8993FADD-3428-4A1D-B90B-A86C43F4B883}" destId="{C461CAE4-9BD0-F648-8B43-3D71090BD10C}" srcOrd="0" destOrd="0" presId="urn:microsoft.com/office/officeart/2005/8/layout/vList2"/>
    <dgm:cxn modelId="{4239BA33-6567-4F4F-9A69-5A981014EFAA}" type="presOf" srcId="{EE661CAE-58CE-400A-B21E-71AC394F0561}" destId="{C9018E50-3E43-0843-8B44-F17249A88C28}" srcOrd="0" destOrd="0" presId="urn:microsoft.com/office/officeart/2005/8/layout/vList2"/>
    <dgm:cxn modelId="{0E52B458-499C-1942-8152-D9E4421819A8}" type="presOf" srcId="{B2675E81-4ADB-498D-A1BF-BB116D753146}" destId="{60D4B960-CDFA-EB40-87F7-7B21941B2B5E}" srcOrd="0" destOrd="0" presId="urn:microsoft.com/office/officeart/2005/8/layout/vList2"/>
    <dgm:cxn modelId="{E73C925A-880E-4CA3-8C5B-0CF7058D7F89}" srcId="{8993FADD-3428-4A1D-B90B-A86C43F4B883}" destId="{D6F95AB5-28D3-48F3-BB6E-E2B7B7122B90}" srcOrd="1" destOrd="0" parTransId="{F7943679-CA89-4A40-89D4-17C3BD508102}" sibTransId="{6F4F31F8-AF6E-4D41-8416-993A75D706E4}"/>
    <dgm:cxn modelId="{9551498A-DF94-4F6A-A733-5063821E6D9B}" srcId="{8993FADD-3428-4A1D-B90B-A86C43F4B883}" destId="{B2675E81-4ADB-498D-A1BF-BB116D753146}" srcOrd="3" destOrd="0" parTransId="{9E3DE36B-C42C-4285-A57E-CF7EA3CF9ACF}" sibTransId="{ABB6670A-E578-4F3B-A287-3F1FB1B85B1E}"/>
    <dgm:cxn modelId="{77683C9B-0A0F-714F-A0C3-F044CED32130}" type="presOf" srcId="{D6F95AB5-28D3-48F3-BB6E-E2B7B7122B90}" destId="{A93F6754-B90B-7F4F-A59E-E33D190C5340}" srcOrd="0" destOrd="0" presId="urn:microsoft.com/office/officeart/2005/8/layout/vList2"/>
    <dgm:cxn modelId="{BF694F9C-D45C-4FD3-B27B-72682649C4EC}" srcId="{8993FADD-3428-4A1D-B90B-A86C43F4B883}" destId="{87F1F38F-7A41-4A88-AAEB-E4082A276C40}" srcOrd="4" destOrd="0" parTransId="{0F2DE81B-0CCE-4625-B0BE-42CA78F462AA}" sibTransId="{1CADD9D0-711E-4B3D-8D0B-6683669E7EDB}"/>
    <dgm:cxn modelId="{367E62A1-0880-D34A-9506-984DEE75BC57}" type="presOf" srcId="{87F1F38F-7A41-4A88-AAEB-E4082A276C40}" destId="{278099FA-E75D-E94E-853B-2B44D6CB631F}" srcOrd="0" destOrd="0" presId="urn:microsoft.com/office/officeart/2005/8/layout/vList2"/>
    <dgm:cxn modelId="{BB6C46BF-FCAA-4945-848C-4E4BD9E29895}" srcId="{8993FADD-3428-4A1D-B90B-A86C43F4B883}" destId="{CE8B6DD1-BF46-44C8-967B-B958F7F4813E}" srcOrd="2" destOrd="0" parTransId="{67E364B9-E0B3-4049-8EBD-FA2110BAF472}" sibTransId="{8D1396E7-B64A-42FA-9CCC-A618893D5CB6}"/>
    <dgm:cxn modelId="{050DF8CF-916C-E548-A897-72532C262A35}" type="presOf" srcId="{C0A2238E-32FF-42EE-A8EC-5E651968D0E7}" destId="{2EBAACCA-5F63-7C40-9356-CCB96B64ED61}" srcOrd="0" destOrd="0" presId="urn:microsoft.com/office/officeart/2005/8/layout/vList2"/>
    <dgm:cxn modelId="{B90456D8-E667-4A34-B479-CC2FAEF65538}" srcId="{8993FADD-3428-4A1D-B90B-A86C43F4B883}" destId="{C0A2238E-32FF-42EE-A8EC-5E651968D0E7}" srcOrd="5" destOrd="0" parTransId="{49318F64-3D48-416C-91FF-3CA59C7EF6AC}" sibTransId="{45B67316-E3D4-4AE4-B0BA-BFEFCE3282A6}"/>
    <dgm:cxn modelId="{78D8BDF5-CD39-462B-831D-8DAFB7A2BB2C}" srcId="{8993FADD-3428-4A1D-B90B-A86C43F4B883}" destId="{EE661CAE-58CE-400A-B21E-71AC394F0561}" srcOrd="0" destOrd="0" parTransId="{A9E3BAC5-ED61-4932-B496-C5260B8554A1}" sibTransId="{EAC60045-8358-462F-AE5C-531038EDBDAB}"/>
    <dgm:cxn modelId="{4C75BA94-4E6D-3F4F-93E4-17E53EC6421F}" type="presParOf" srcId="{C461CAE4-9BD0-F648-8B43-3D71090BD10C}" destId="{C9018E50-3E43-0843-8B44-F17249A88C28}" srcOrd="0" destOrd="0" presId="urn:microsoft.com/office/officeart/2005/8/layout/vList2"/>
    <dgm:cxn modelId="{25EEFB65-7BAA-1E4F-A597-4DC818136EA4}" type="presParOf" srcId="{C461CAE4-9BD0-F648-8B43-3D71090BD10C}" destId="{E0221691-3514-0C42-A25C-9F0244A7B06F}" srcOrd="1" destOrd="0" presId="urn:microsoft.com/office/officeart/2005/8/layout/vList2"/>
    <dgm:cxn modelId="{253550F5-9BE3-ED4C-BB21-9714E58F5033}" type="presParOf" srcId="{C461CAE4-9BD0-F648-8B43-3D71090BD10C}" destId="{A93F6754-B90B-7F4F-A59E-E33D190C5340}" srcOrd="2" destOrd="0" presId="urn:microsoft.com/office/officeart/2005/8/layout/vList2"/>
    <dgm:cxn modelId="{7E69F7EC-9538-C842-9C2F-217EE9862B13}" type="presParOf" srcId="{C461CAE4-9BD0-F648-8B43-3D71090BD10C}" destId="{E95BD151-22CA-1840-9185-4F77328B0479}" srcOrd="3" destOrd="0" presId="urn:microsoft.com/office/officeart/2005/8/layout/vList2"/>
    <dgm:cxn modelId="{5785BF0B-EF7C-7E41-8597-FDE05C6D1A92}" type="presParOf" srcId="{C461CAE4-9BD0-F648-8B43-3D71090BD10C}" destId="{3AA07EA8-1B72-EB41-93FD-B4BD88B7B933}" srcOrd="4" destOrd="0" presId="urn:microsoft.com/office/officeart/2005/8/layout/vList2"/>
    <dgm:cxn modelId="{91C2605F-AEAD-5740-A091-7D79A2C80EA5}" type="presParOf" srcId="{C461CAE4-9BD0-F648-8B43-3D71090BD10C}" destId="{B75DFA54-B16E-FA4A-8C29-7CB69FB98B0F}" srcOrd="5" destOrd="0" presId="urn:microsoft.com/office/officeart/2005/8/layout/vList2"/>
    <dgm:cxn modelId="{30237F90-DFB3-1241-ADCE-B1BDDEDC5EC4}" type="presParOf" srcId="{C461CAE4-9BD0-F648-8B43-3D71090BD10C}" destId="{60D4B960-CDFA-EB40-87F7-7B21941B2B5E}" srcOrd="6" destOrd="0" presId="urn:microsoft.com/office/officeart/2005/8/layout/vList2"/>
    <dgm:cxn modelId="{7700F39C-E3DF-1741-A583-FBDCBA3EE8C9}" type="presParOf" srcId="{C461CAE4-9BD0-F648-8B43-3D71090BD10C}" destId="{264473D1-72D2-FC47-9D4D-94D4A677B7A0}" srcOrd="7" destOrd="0" presId="urn:microsoft.com/office/officeart/2005/8/layout/vList2"/>
    <dgm:cxn modelId="{43C49A42-F920-0149-B5FC-F102F37D8D22}" type="presParOf" srcId="{C461CAE4-9BD0-F648-8B43-3D71090BD10C}" destId="{278099FA-E75D-E94E-853B-2B44D6CB631F}" srcOrd="8" destOrd="0" presId="urn:microsoft.com/office/officeart/2005/8/layout/vList2"/>
    <dgm:cxn modelId="{89B34386-367E-CA4A-BA08-58DD515C0206}" type="presParOf" srcId="{C461CAE4-9BD0-F648-8B43-3D71090BD10C}" destId="{EB9353AC-4F37-0847-B976-A3B8A3668BB3}" srcOrd="9" destOrd="0" presId="urn:microsoft.com/office/officeart/2005/8/layout/vList2"/>
    <dgm:cxn modelId="{1F83F890-2193-3E43-A78B-9E23ADF58580}" type="presParOf" srcId="{C461CAE4-9BD0-F648-8B43-3D71090BD10C}" destId="{2EBAACCA-5F63-7C40-9356-CCB96B64ED6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31724-FB63-466A-A0B6-AB2309F8051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E93F7E-29DB-487B-965E-7245E02A938A}">
      <dgm:prSet custT="1"/>
      <dgm:spPr/>
      <dgm:t>
        <a:bodyPr/>
        <a:lstStyle/>
        <a:p>
          <a:r>
            <a:rPr lang="hu-HU" sz="1800"/>
            <a:t>Helyi stratégiák megalkotása </a:t>
          </a:r>
          <a:endParaRPr lang="en-US" sz="1800"/>
        </a:p>
      </dgm:t>
    </dgm:pt>
    <dgm:pt modelId="{8F5E28A4-79CE-43E0-8BE2-90201D6ECC0B}" type="parTrans" cxnId="{9DC8E63E-E483-4891-9D95-6B3A51371F05}">
      <dgm:prSet/>
      <dgm:spPr/>
      <dgm:t>
        <a:bodyPr/>
        <a:lstStyle/>
        <a:p>
          <a:endParaRPr lang="en-US"/>
        </a:p>
      </dgm:t>
    </dgm:pt>
    <dgm:pt modelId="{4685512E-1873-40D6-BFBB-FD55C4437F71}" type="sibTrans" cxnId="{9DC8E63E-E483-4891-9D95-6B3A51371F05}">
      <dgm:prSet/>
      <dgm:spPr/>
      <dgm:t>
        <a:bodyPr/>
        <a:lstStyle/>
        <a:p>
          <a:endParaRPr lang="en-US"/>
        </a:p>
      </dgm:t>
    </dgm:pt>
    <dgm:pt modelId="{5E4416B5-4C4C-47D1-80DC-BA44608ACFC5}">
      <dgm:prSet custT="1"/>
      <dgm:spPr/>
      <dgm:t>
        <a:bodyPr/>
        <a:lstStyle/>
        <a:p>
          <a:r>
            <a:rPr lang="hu-HU" sz="1800"/>
            <a:t>Jogalkotás</a:t>
          </a:r>
          <a:endParaRPr lang="en-US" sz="1800"/>
        </a:p>
      </dgm:t>
    </dgm:pt>
    <dgm:pt modelId="{C3607F56-B712-4A47-8A46-5521DE8314DE}" type="parTrans" cxnId="{4A78DDA9-BCB7-4A32-80FF-A340BDB281BA}">
      <dgm:prSet/>
      <dgm:spPr/>
      <dgm:t>
        <a:bodyPr/>
        <a:lstStyle/>
        <a:p>
          <a:endParaRPr lang="en-US"/>
        </a:p>
      </dgm:t>
    </dgm:pt>
    <dgm:pt modelId="{B4EE36C7-7389-4E7B-B30D-D80F1C7CBBDA}" type="sibTrans" cxnId="{4A78DDA9-BCB7-4A32-80FF-A340BDB281BA}">
      <dgm:prSet/>
      <dgm:spPr/>
      <dgm:t>
        <a:bodyPr/>
        <a:lstStyle/>
        <a:p>
          <a:endParaRPr lang="en-US"/>
        </a:p>
      </dgm:t>
    </dgm:pt>
    <dgm:pt modelId="{F3E19CED-D326-4FBD-91E7-C1104EAF3804}">
      <dgm:prSet custT="1"/>
      <dgm:spPr/>
      <dgm:t>
        <a:bodyPr/>
        <a:lstStyle/>
        <a:p>
          <a:r>
            <a:rPr lang="hu-HU" sz="1800"/>
            <a:t>Társulás lehetőségei</a:t>
          </a:r>
          <a:endParaRPr lang="en-US" sz="1800"/>
        </a:p>
      </dgm:t>
    </dgm:pt>
    <dgm:pt modelId="{8A9D4943-19D7-4C93-8B61-16CED561F14B}" type="parTrans" cxnId="{3EC86D15-2CE1-45A4-9EF0-7F980B22B6B7}">
      <dgm:prSet/>
      <dgm:spPr/>
      <dgm:t>
        <a:bodyPr/>
        <a:lstStyle/>
        <a:p>
          <a:endParaRPr lang="en-US"/>
        </a:p>
      </dgm:t>
    </dgm:pt>
    <dgm:pt modelId="{8052A3A2-46F8-4D15-B003-040B91B4E13E}" type="sibTrans" cxnId="{3EC86D15-2CE1-45A4-9EF0-7F980B22B6B7}">
      <dgm:prSet/>
      <dgm:spPr/>
      <dgm:t>
        <a:bodyPr/>
        <a:lstStyle/>
        <a:p>
          <a:endParaRPr lang="en-US"/>
        </a:p>
      </dgm:t>
    </dgm:pt>
    <dgm:pt modelId="{030C4B7C-5882-4129-A463-E7C06CE7EA85}">
      <dgm:prSet custT="1"/>
      <dgm:spPr/>
      <dgm:t>
        <a:bodyPr/>
        <a:lstStyle/>
        <a:p>
          <a:r>
            <a:rPr lang="hu-HU" sz="1800" dirty="0"/>
            <a:t>Tulajdonosi/ beruházói fellépés</a:t>
          </a:r>
          <a:endParaRPr lang="en-US" sz="1800" dirty="0"/>
        </a:p>
      </dgm:t>
    </dgm:pt>
    <dgm:pt modelId="{6A1F5DBC-454E-4340-8BC8-2F9661BDD028}" type="parTrans" cxnId="{36E4291F-5AFE-4205-B4A6-1158C8A98B9D}">
      <dgm:prSet/>
      <dgm:spPr/>
      <dgm:t>
        <a:bodyPr/>
        <a:lstStyle/>
        <a:p>
          <a:endParaRPr lang="en-US"/>
        </a:p>
      </dgm:t>
    </dgm:pt>
    <dgm:pt modelId="{7057B66A-99A2-408A-A11C-5B110213B525}" type="sibTrans" cxnId="{36E4291F-5AFE-4205-B4A6-1158C8A98B9D}">
      <dgm:prSet/>
      <dgm:spPr/>
      <dgm:t>
        <a:bodyPr/>
        <a:lstStyle/>
        <a:p>
          <a:endParaRPr lang="en-US"/>
        </a:p>
      </dgm:t>
    </dgm:pt>
    <dgm:pt modelId="{F2FA300A-B140-1343-B22C-907D22FB7283}" type="pres">
      <dgm:prSet presAssocID="{18331724-FB63-466A-A0B6-AB2309F8051C}" presName="matrix" presStyleCnt="0">
        <dgm:presLayoutVars>
          <dgm:chMax val="1"/>
          <dgm:dir/>
          <dgm:resizeHandles val="exact"/>
        </dgm:presLayoutVars>
      </dgm:prSet>
      <dgm:spPr/>
    </dgm:pt>
    <dgm:pt modelId="{3895119C-BF76-DF46-B633-6FEFD25506C3}" type="pres">
      <dgm:prSet presAssocID="{18331724-FB63-466A-A0B6-AB2309F8051C}" presName="diamond" presStyleLbl="bgShp" presStyleIdx="0" presStyleCnt="1"/>
      <dgm:spPr/>
    </dgm:pt>
    <dgm:pt modelId="{B04E6DF4-B7E4-E34F-8A24-A665C753E184}" type="pres">
      <dgm:prSet presAssocID="{18331724-FB63-466A-A0B6-AB2309F805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95E76C-E65C-044B-817A-17B150CA5818}" type="pres">
      <dgm:prSet presAssocID="{18331724-FB63-466A-A0B6-AB2309F805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505082-04F5-3E43-9AC1-6EAC8D52EC6F}" type="pres">
      <dgm:prSet presAssocID="{18331724-FB63-466A-A0B6-AB2309F805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60DEFE-0A3E-CA49-8616-59A58043A261}" type="pres">
      <dgm:prSet presAssocID="{18331724-FB63-466A-A0B6-AB2309F805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2D9840A-6CB9-104B-AD29-2AA597A5B1A8}" type="presOf" srcId="{5E4416B5-4C4C-47D1-80DC-BA44608ACFC5}" destId="{4495E76C-E65C-044B-817A-17B150CA5818}" srcOrd="0" destOrd="0" presId="urn:microsoft.com/office/officeart/2005/8/layout/matrix3"/>
    <dgm:cxn modelId="{3EC86D15-2CE1-45A4-9EF0-7F980B22B6B7}" srcId="{18331724-FB63-466A-A0B6-AB2309F8051C}" destId="{F3E19CED-D326-4FBD-91E7-C1104EAF3804}" srcOrd="2" destOrd="0" parTransId="{8A9D4943-19D7-4C93-8B61-16CED561F14B}" sibTransId="{8052A3A2-46F8-4D15-B003-040B91B4E13E}"/>
    <dgm:cxn modelId="{D137C219-F129-C448-B114-D6C13B923AB5}" type="presOf" srcId="{18331724-FB63-466A-A0B6-AB2309F8051C}" destId="{F2FA300A-B140-1343-B22C-907D22FB7283}" srcOrd="0" destOrd="0" presId="urn:microsoft.com/office/officeart/2005/8/layout/matrix3"/>
    <dgm:cxn modelId="{36E4291F-5AFE-4205-B4A6-1158C8A98B9D}" srcId="{18331724-FB63-466A-A0B6-AB2309F8051C}" destId="{030C4B7C-5882-4129-A463-E7C06CE7EA85}" srcOrd="3" destOrd="0" parTransId="{6A1F5DBC-454E-4340-8BC8-2F9661BDD028}" sibTransId="{7057B66A-99A2-408A-A11C-5B110213B525}"/>
    <dgm:cxn modelId="{9DC8E63E-E483-4891-9D95-6B3A51371F05}" srcId="{18331724-FB63-466A-A0B6-AB2309F8051C}" destId="{EFE93F7E-29DB-487B-965E-7245E02A938A}" srcOrd="0" destOrd="0" parTransId="{8F5E28A4-79CE-43E0-8BE2-90201D6ECC0B}" sibTransId="{4685512E-1873-40D6-BFBB-FD55C4437F71}"/>
    <dgm:cxn modelId="{9E389A68-BE02-1847-9817-1DCFD84D75F1}" type="presOf" srcId="{F3E19CED-D326-4FBD-91E7-C1104EAF3804}" destId="{CF505082-04F5-3E43-9AC1-6EAC8D52EC6F}" srcOrd="0" destOrd="0" presId="urn:microsoft.com/office/officeart/2005/8/layout/matrix3"/>
    <dgm:cxn modelId="{F3777474-81FA-7746-9A83-90433E4CE3FF}" type="presOf" srcId="{EFE93F7E-29DB-487B-965E-7245E02A938A}" destId="{B04E6DF4-B7E4-E34F-8A24-A665C753E184}" srcOrd="0" destOrd="0" presId="urn:microsoft.com/office/officeart/2005/8/layout/matrix3"/>
    <dgm:cxn modelId="{4A78DDA9-BCB7-4A32-80FF-A340BDB281BA}" srcId="{18331724-FB63-466A-A0B6-AB2309F8051C}" destId="{5E4416B5-4C4C-47D1-80DC-BA44608ACFC5}" srcOrd="1" destOrd="0" parTransId="{C3607F56-B712-4A47-8A46-5521DE8314DE}" sibTransId="{B4EE36C7-7389-4E7B-B30D-D80F1C7CBBDA}"/>
    <dgm:cxn modelId="{CFE5B3DC-6B22-AB47-B0C9-7A2A55FECF51}" type="presOf" srcId="{030C4B7C-5882-4129-A463-E7C06CE7EA85}" destId="{E460DEFE-0A3E-CA49-8616-59A58043A261}" srcOrd="0" destOrd="0" presId="urn:microsoft.com/office/officeart/2005/8/layout/matrix3"/>
    <dgm:cxn modelId="{50BE30D6-0EC7-004E-BC9A-2FB657D42948}" type="presParOf" srcId="{F2FA300A-B140-1343-B22C-907D22FB7283}" destId="{3895119C-BF76-DF46-B633-6FEFD25506C3}" srcOrd="0" destOrd="0" presId="urn:microsoft.com/office/officeart/2005/8/layout/matrix3"/>
    <dgm:cxn modelId="{8FCCFEEF-FD4B-D84F-8905-84160A236C88}" type="presParOf" srcId="{F2FA300A-B140-1343-B22C-907D22FB7283}" destId="{B04E6DF4-B7E4-E34F-8A24-A665C753E184}" srcOrd="1" destOrd="0" presId="urn:microsoft.com/office/officeart/2005/8/layout/matrix3"/>
    <dgm:cxn modelId="{A5A0F8FB-2DDE-B840-A940-A293AFED33B5}" type="presParOf" srcId="{F2FA300A-B140-1343-B22C-907D22FB7283}" destId="{4495E76C-E65C-044B-817A-17B150CA5818}" srcOrd="2" destOrd="0" presId="urn:microsoft.com/office/officeart/2005/8/layout/matrix3"/>
    <dgm:cxn modelId="{7C866CE7-45C5-784C-8343-FC0E732AF742}" type="presParOf" srcId="{F2FA300A-B140-1343-B22C-907D22FB7283}" destId="{CF505082-04F5-3E43-9AC1-6EAC8D52EC6F}" srcOrd="3" destOrd="0" presId="urn:microsoft.com/office/officeart/2005/8/layout/matrix3"/>
    <dgm:cxn modelId="{B433091D-3A23-CC46-80DA-7309BC2576E1}" type="presParOf" srcId="{F2FA300A-B140-1343-B22C-907D22FB7283}" destId="{E460DEFE-0A3E-CA49-8616-59A58043A26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97680-0BB0-6F41-BE78-8AA3AA909063}">
      <dsp:nvSpPr>
        <dsp:cNvPr id="0" name=""/>
        <dsp:cNvSpPr/>
      </dsp:nvSpPr>
      <dsp:spPr>
        <a:xfrm>
          <a:off x="0" y="10501"/>
          <a:ext cx="6692748" cy="12467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2012/27/EU IRÁNYELV az energiahatékonyságról (EED)</a:t>
          </a:r>
          <a:endParaRPr lang="en-US" sz="2500" kern="1200"/>
        </a:p>
      </dsp:txBody>
      <dsp:txXfrm>
        <a:off x="60863" y="71364"/>
        <a:ext cx="6571022" cy="1125055"/>
      </dsp:txXfrm>
    </dsp:sp>
    <dsp:sp modelId="{EBE21B65-D608-344C-A774-D10DB718B692}">
      <dsp:nvSpPr>
        <dsp:cNvPr id="0" name=""/>
        <dsp:cNvSpPr/>
      </dsp:nvSpPr>
      <dsp:spPr>
        <a:xfrm>
          <a:off x="0" y="1329282"/>
          <a:ext cx="6692748" cy="1246781"/>
        </a:xfrm>
        <a:prstGeom prst="roundRect">
          <a:avLst/>
        </a:prstGeom>
        <a:gradFill rotWithShape="0">
          <a:gsLst>
            <a:gs pos="0">
              <a:schemeClr val="accent2">
                <a:hueOff val="-477685"/>
                <a:satOff val="-10867"/>
                <a:lumOff val="-284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77685"/>
                <a:satOff val="-10867"/>
                <a:lumOff val="-284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2018/2001 IRÁNYELV a megújuló energiaforrásokból előállított energia használatának előmozdításáról (REDII)</a:t>
          </a:r>
          <a:endParaRPr lang="en-US" sz="2500" kern="1200"/>
        </a:p>
      </dsp:txBody>
      <dsp:txXfrm>
        <a:off x="60863" y="1390145"/>
        <a:ext cx="6571022" cy="1125055"/>
      </dsp:txXfrm>
    </dsp:sp>
    <dsp:sp modelId="{48862290-BE94-5849-A0A2-062867241B40}">
      <dsp:nvSpPr>
        <dsp:cNvPr id="0" name=""/>
        <dsp:cNvSpPr/>
      </dsp:nvSpPr>
      <dsp:spPr>
        <a:xfrm>
          <a:off x="0" y="2576064"/>
          <a:ext cx="6692748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Termelő-fogyasztó / együttesen eljáró termelő fogyasztók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/>
            <a:t>Megújulóenergia-közösség (REC)</a:t>
          </a:r>
          <a:endParaRPr lang="en-US" sz="2000" kern="1200"/>
        </a:p>
      </dsp:txBody>
      <dsp:txXfrm>
        <a:off x="0" y="2576064"/>
        <a:ext cx="6692748" cy="621000"/>
      </dsp:txXfrm>
    </dsp:sp>
    <dsp:sp modelId="{1D6D2B07-1E0E-7144-860D-839B2D08E502}">
      <dsp:nvSpPr>
        <dsp:cNvPr id="0" name=""/>
        <dsp:cNvSpPr/>
      </dsp:nvSpPr>
      <dsp:spPr>
        <a:xfrm>
          <a:off x="0" y="3197064"/>
          <a:ext cx="6692748" cy="1246781"/>
        </a:xfrm>
        <a:prstGeom prst="roundRect">
          <a:avLst/>
        </a:prstGeom>
        <a:gradFill rotWithShape="0">
          <a:gsLst>
            <a:gs pos="0">
              <a:schemeClr val="accent2">
                <a:hueOff val="-955371"/>
                <a:satOff val="-21734"/>
                <a:lumOff val="-568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55371"/>
                <a:satOff val="-21734"/>
                <a:lumOff val="-568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/>
            <a:t>2019/944 IRÁNYELV a villamos energia belső piacára vonatkozó közös szabályokról (IEMD)</a:t>
          </a:r>
          <a:endParaRPr lang="en-US" sz="2500" kern="1200"/>
        </a:p>
      </dsp:txBody>
      <dsp:txXfrm>
        <a:off x="60863" y="3257927"/>
        <a:ext cx="6571022" cy="1125055"/>
      </dsp:txXfrm>
    </dsp:sp>
    <dsp:sp modelId="{3C4B00AD-CE8F-5F41-B1D0-39BE4063C4D7}">
      <dsp:nvSpPr>
        <dsp:cNvPr id="0" name=""/>
        <dsp:cNvSpPr/>
      </dsp:nvSpPr>
      <dsp:spPr>
        <a:xfrm>
          <a:off x="0" y="4443845"/>
          <a:ext cx="6692748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/>
            <a:t>Aktív felhasználó 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/>
            <a:t>Polgári (Helyi) energiaközösség (CEC)</a:t>
          </a:r>
          <a:endParaRPr lang="en-US" sz="2000" kern="1200" dirty="0"/>
        </a:p>
      </dsp:txBody>
      <dsp:txXfrm>
        <a:off x="0" y="4443845"/>
        <a:ext cx="6692748" cy="62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327EF-5A28-D240-9A75-D9CD4FF5B0BE}">
      <dsp:nvSpPr>
        <dsp:cNvPr id="0" name=""/>
        <dsp:cNvSpPr/>
      </dsp:nvSpPr>
      <dsp:spPr>
        <a:xfrm>
          <a:off x="0" y="54791"/>
          <a:ext cx="6793747" cy="898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Megkülönböztetésmentes hozzáférés minden villamosenergia-piachoz</a:t>
          </a:r>
          <a:endParaRPr lang="en-US" sz="1800" kern="1200" dirty="0"/>
        </a:p>
      </dsp:txBody>
      <dsp:txXfrm>
        <a:off x="43853" y="98644"/>
        <a:ext cx="6706041" cy="810634"/>
      </dsp:txXfrm>
    </dsp:sp>
    <dsp:sp modelId="{BDC7C152-6759-2F46-996A-0950CFED3263}">
      <dsp:nvSpPr>
        <dsp:cNvPr id="0" name=""/>
        <dsp:cNvSpPr/>
      </dsp:nvSpPr>
      <dsp:spPr>
        <a:xfrm>
          <a:off x="0" y="1004972"/>
          <a:ext cx="6793747" cy="898340"/>
        </a:xfrm>
        <a:prstGeom prst="roundRect">
          <a:avLst/>
        </a:prstGeom>
        <a:gradFill rotWithShape="0">
          <a:gsLst>
            <a:gs pos="0">
              <a:schemeClr val="accent2">
                <a:hueOff val="-238843"/>
                <a:satOff val="-5433"/>
                <a:lumOff val="-142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238843"/>
                <a:satOff val="-5433"/>
                <a:lumOff val="-142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Végfelhasználóként, termelőként, ellátóként, elosztórendszer-üzemeltetőként vagy aggregátorként diszkriminációmentes és arányos bánásmód</a:t>
          </a:r>
          <a:endParaRPr lang="en-US" sz="1800" kern="1200" dirty="0"/>
        </a:p>
      </dsp:txBody>
      <dsp:txXfrm>
        <a:off x="43853" y="1048825"/>
        <a:ext cx="6706041" cy="810634"/>
      </dsp:txXfrm>
    </dsp:sp>
    <dsp:sp modelId="{011F7DA7-26CC-C44F-A8C5-DAD81F7FB71C}">
      <dsp:nvSpPr>
        <dsp:cNvPr id="0" name=""/>
        <dsp:cNvSpPr/>
      </dsp:nvSpPr>
      <dsp:spPr>
        <a:xfrm>
          <a:off x="0" y="1955153"/>
          <a:ext cx="6793747" cy="898340"/>
        </a:xfrm>
        <a:prstGeom prst="roundRect">
          <a:avLst/>
        </a:prstGeom>
        <a:gradFill rotWithShape="0">
          <a:gsLst>
            <a:gs pos="0">
              <a:schemeClr val="accent2">
                <a:hueOff val="-477685"/>
                <a:satOff val="-10867"/>
                <a:lumOff val="-284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77685"/>
                <a:satOff val="-10867"/>
                <a:lumOff val="-284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Saját termelésű energiafogyasztás tekintetében a helyi energiaközösségeket megilletik az aktív felhasználók jogai</a:t>
          </a:r>
          <a:endParaRPr lang="en-US" sz="1800" kern="1200" dirty="0"/>
        </a:p>
      </dsp:txBody>
      <dsp:txXfrm>
        <a:off x="43853" y="1999006"/>
        <a:ext cx="6706041" cy="810634"/>
      </dsp:txXfrm>
    </dsp:sp>
    <dsp:sp modelId="{5EF888F6-1F2E-2C41-9B8A-6F53F6194DB1}">
      <dsp:nvSpPr>
        <dsp:cNvPr id="0" name=""/>
        <dsp:cNvSpPr/>
      </dsp:nvSpPr>
      <dsp:spPr>
        <a:xfrm>
          <a:off x="0" y="2905333"/>
          <a:ext cx="6793747" cy="898340"/>
        </a:xfrm>
        <a:prstGeom prst="roundRect">
          <a:avLst/>
        </a:prstGeom>
        <a:gradFill rotWithShape="0">
          <a:gsLst>
            <a:gs pos="0">
              <a:schemeClr val="accent2">
                <a:hueOff val="-716528"/>
                <a:satOff val="-16300"/>
                <a:lumOff val="-426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16528"/>
                <a:satOff val="-16300"/>
                <a:lumOff val="-426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Az energiaközösségen belül jogosultság a termelt villamos energia megosztására</a:t>
          </a:r>
          <a:endParaRPr lang="en-US" sz="1800" kern="1200" dirty="0"/>
        </a:p>
      </dsp:txBody>
      <dsp:txXfrm>
        <a:off x="43853" y="2949186"/>
        <a:ext cx="6706041" cy="810634"/>
      </dsp:txXfrm>
    </dsp:sp>
    <dsp:sp modelId="{2F2E7D35-030D-E144-9D18-31C6A04F8DC9}">
      <dsp:nvSpPr>
        <dsp:cNvPr id="0" name=""/>
        <dsp:cNvSpPr/>
      </dsp:nvSpPr>
      <dsp:spPr>
        <a:xfrm>
          <a:off x="0" y="3855514"/>
          <a:ext cx="6793747" cy="898340"/>
        </a:xfrm>
        <a:prstGeom prst="roundRect">
          <a:avLst/>
        </a:prstGeom>
        <a:gradFill rotWithShape="0">
          <a:gsLst>
            <a:gs pos="0">
              <a:schemeClr val="accent2">
                <a:hueOff val="-955371"/>
                <a:satOff val="-21734"/>
                <a:lumOff val="-568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55371"/>
                <a:satOff val="-21734"/>
                <a:lumOff val="-568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Anyagi felelősség a villamosenergia-rendszerben okozott kiegyenlítetlenségért</a:t>
          </a:r>
          <a:endParaRPr lang="en-US" sz="1800" kern="1200" dirty="0"/>
        </a:p>
      </dsp:txBody>
      <dsp:txXfrm>
        <a:off x="43853" y="3899367"/>
        <a:ext cx="6706041" cy="810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18E50-3E43-0843-8B44-F17249A88C28}">
      <dsp:nvSpPr>
        <dsp:cNvPr id="0" name=""/>
        <dsp:cNvSpPr/>
      </dsp:nvSpPr>
      <dsp:spPr>
        <a:xfrm>
          <a:off x="0" y="28941"/>
          <a:ext cx="6296297" cy="616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Indokolatlan </a:t>
          </a:r>
          <a:r>
            <a:rPr lang="en-US" sz="1700" b="1" kern="1200"/>
            <a:t>szabályozási és adminisztratív akadályok megszüntetése</a:t>
          </a:r>
          <a:endParaRPr lang="en-US" sz="1700" kern="1200"/>
        </a:p>
      </dsp:txBody>
      <dsp:txXfrm>
        <a:off x="30099" y="59040"/>
        <a:ext cx="6236099" cy="556391"/>
      </dsp:txXfrm>
    </dsp:sp>
    <dsp:sp modelId="{A93F6754-B90B-7F4F-A59E-E33D190C5340}">
      <dsp:nvSpPr>
        <dsp:cNvPr id="0" name=""/>
        <dsp:cNvSpPr/>
      </dsp:nvSpPr>
      <dsp:spPr>
        <a:xfrm>
          <a:off x="0" y="694491"/>
          <a:ext cx="6296297" cy="616589"/>
        </a:xfrm>
        <a:prstGeom prst="roundRect">
          <a:avLst/>
        </a:prstGeom>
        <a:solidFill>
          <a:schemeClr val="accent2">
            <a:hueOff val="-191074"/>
            <a:satOff val="-4347"/>
            <a:lumOff val="-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Tisztességes</a:t>
          </a:r>
          <a:r>
            <a:rPr lang="en-US" sz="1700" b="1" kern="1200" dirty="0"/>
            <a:t>, </a:t>
          </a:r>
          <a:r>
            <a:rPr lang="en-US" sz="1700" b="1" kern="1200" dirty="0" err="1"/>
            <a:t>arányos</a:t>
          </a:r>
          <a:r>
            <a:rPr lang="en-US" sz="1700" b="1" kern="1200" dirty="0"/>
            <a:t> </a:t>
          </a:r>
          <a:r>
            <a:rPr lang="en-US" sz="1700" b="1" kern="1200" dirty="0" err="1"/>
            <a:t>és</a:t>
          </a:r>
          <a:r>
            <a:rPr lang="en-US" sz="1700" b="1" kern="1200" dirty="0"/>
            <a:t> </a:t>
          </a:r>
          <a:r>
            <a:rPr lang="en-US" sz="1700" b="1" kern="1200" dirty="0" err="1"/>
            <a:t>átlátható</a:t>
          </a:r>
          <a:r>
            <a:rPr lang="en-US" sz="1700" b="1" kern="1200" dirty="0"/>
            <a:t> </a:t>
          </a:r>
          <a:r>
            <a:rPr lang="en-US" sz="1700" b="1" kern="1200" dirty="0" err="1"/>
            <a:t>eljárások</a:t>
          </a:r>
          <a:r>
            <a:rPr lang="en-US" sz="1700" kern="1200" dirty="0"/>
            <a:t>, </a:t>
          </a:r>
          <a:r>
            <a:rPr lang="en-US" sz="1700" kern="1200" dirty="0" err="1"/>
            <a:t>arányos</a:t>
          </a:r>
          <a:r>
            <a:rPr lang="en-US" sz="1700" kern="1200" dirty="0"/>
            <a:t> </a:t>
          </a:r>
          <a:r>
            <a:rPr lang="en-US" sz="1700" kern="1200" dirty="0" err="1"/>
            <a:t>és</a:t>
          </a:r>
          <a:r>
            <a:rPr lang="en-US" sz="1700" kern="1200" dirty="0"/>
            <a:t> </a:t>
          </a:r>
          <a:r>
            <a:rPr lang="en-US" sz="1700" kern="1200" dirty="0" err="1"/>
            <a:t>méltányos</a:t>
          </a:r>
          <a:r>
            <a:rPr lang="en-US" sz="1700" kern="1200" dirty="0"/>
            <a:t> </a:t>
          </a:r>
          <a:r>
            <a:rPr lang="en-US" sz="1700" kern="1200" dirty="0" err="1"/>
            <a:t>közteherviselés</a:t>
          </a:r>
          <a:endParaRPr lang="en-US" sz="1700" kern="1200" dirty="0"/>
        </a:p>
      </dsp:txBody>
      <dsp:txXfrm>
        <a:off x="30099" y="724590"/>
        <a:ext cx="6236099" cy="556391"/>
      </dsp:txXfrm>
    </dsp:sp>
    <dsp:sp modelId="{3AA07EA8-1B72-EB41-93FD-B4BD88B7B933}">
      <dsp:nvSpPr>
        <dsp:cNvPr id="0" name=""/>
        <dsp:cNvSpPr/>
      </dsp:nvSpPr>
      <dsp:spPr>
        <a:xfrm>
          <a:off x="0" y="1360041"/>
          <a:ext cx="6296297" cy="616589"/>
        </a:xfrm>
        <a:prstGeom prst="roundRect">
          <a:avLst/>
        </a:prstGeom>
        <a:solidFill>
          <a:schemeClr val="accent2">
            <a:hueOff val="-382148"/>
            <a:satOff val="-8694"/>
            <a:lumOff val="-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Megkülönböztetésmentes bánásmód</a:t>
          </a:r>
        </a:p>
      </dsp:txBody>
      <dsp:txXfrm>
        <a:off x="30099" y="1390140"/>
        <a:ext cx="6236099" cy="556391"/>
      </dsp:txXfrm>
    </dsp:sp>
    <dsp:sp modelId="{60D4B960-CDFA-EB40-87F7-7B21941B2B5E}">
      <dsp:nvSpPr>
        <dsp:cNvPr id="0" name=""/>
        <dsp:cNvSpPr/>
      </dsp:nvSpPr>
      <dsp:spPr>
        <a:xfrm>
          <a:off x="0" y="2025591"/>
          <a:ext cx="6296297" cy="616589"/>
        </a:xfrm>
        <a:prstGeom prst="roundRect">
          <a:avLst/>
        </a:prstGeom>
        <a:solidFill>
          <a:schemeClr val="accent2">
            <a:hueOff val="-573223"/>
            <a:satOff val="-13040"/>
            <a:lumOff val="-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Alacsony jövedelmű vagy kiszolgáltatott háztartások részvételi lehetőségének biztosítása</a:t>
          </a:r>
        </a:p>
      </dsp:txBody>
      <dsp:txXfrm>
        <a:off x="30099" y="2055690"/>
        <a:ext cx="6236099" cy="556391"/>
      </dsp:txXfrm>
    </dsp:sp>
    <dsp:sp modelId="{278099FA-E75D-E94E-853B-2B44D6CB631F}">
      <dsp:nvSpPr>
        <dsp:cNvPr id="0" name=""/>
        <dsp:cNvSpPr/>
      </dsp:nvSpPr>
      <dsp:spPr>
        <a:xfrm>
          <a:off x="0" y="2691141"/>
          <a:ext cx="6296297" cy="616589"/>
        </a:xfrm>
        <a:prstGeom prst="roundRect">
          <a:avLst/>
        </a:prstGeom>
        <a:solidFill>
          <a:schemeClr val="accent2">
            <a:hueOff val="-764297"/>
            <a:satOff val="-17387"/>
            <a:lumOff val="-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Forrásokhoz és információhoz való hozzáférés megkönnyítése</a:t>
          </a:r>
        </a:p>
      </dsp:txBody>
      <dsp:txXfrm>
        <a:off x="30099" y="2721240"/>
        <a:ext cx="6236099" cy="556391"/>
      </dsp:txXfrm>
    </dsp:sp>
    <dsp:sp modelId="{2EBAACCA-5F63-7C40-9356-CCB96B64ED61}">
      <dsp:nvSpPr>
        <dsp:cNvPr id="0" name=""/>
        <dsp:cNvSpPr/>
      </dsp:nvSpPr>
      <dsp:spPr>
        <a:xfrm>
          <a:off x="0" y="3356690"/>
          <a:ext cx="6296297" cy="616589"/>
        </a:xfrm>
        <a:prstGeom prst="roundRect">
          <a:avLst/>
        </a:prstGeom>
        <a:solidFill>
          <a:schemeClr val="accent2">
            <a:hueOff val="-955371"/>
            <a:satOff val="-21734"/>
            <a:lumOff val="-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</a:t>
          </a:r>
          <a:r>
            <a:rPr lang="en-US" sz="1700" kern="1200" dirty="0" err="1"/>
            <a:t>hatóságok</a:t>
          </a:r>
          <a:r>
            <a:rPr lang="en-US" sz="1700" kern="1200" dirty="0"/>
            <a:t> </a:t>
          </a:r>
          <a:r>
            <a:rPr lang="en-US" sz="1700" kern="1200" dirty="0" err="1"/>
            <a:t>szabályozási</a:t>
          </a:r>
          <a:r>
            <a:rPr lang="en-US" sz="1700" kern="1200" dirty="0"/>
            <a:t> </a:t>
          </a:r>
          <a:r>
            <a:rPr lang="en-US" sz="1700" kern="1200" dirty="0" err="1"/>
            <a:t>és</a:t>
          </a:r>
          <a:r>
            <a:rPr lang="en-US" sz="1700" kern="1200" dirty="0"/>
            <a:t> </a:t>
          </a:r>
          <a:r>
            <a:rPr lang="en-US" sz="1700" kern="1200" dirty="0" err="1"/>
            <a:t>kapacitásépítési</a:t>
          </a:r>
          <a:r>
            <a:rPr lang="en-US" sz="1700" kern="1200" dirty="0"/>
            <a:t> </a:t>
          </a:r>
          <a:r>
            <a:rPr lang="en-US" sz="1700" kern="1200" dirty="0" err="1"/>
            <a:t>támogatása</a:t>
          </a:r>
          <a:endParaRPr lang="en-US" sz="1700" kern="1200" dirty="0"/>
        </a:p>
      </dsp:txBody>
      <dsp:txXfrm>
        <a:off x="30099" y="3386789"/>
        <a:ext cx="6236099" cy="556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5119C-BF76-DF46-B633-6FEFD25506C3}">
      <dsp:nvSpPr>
        <dsp:cNvPr id="0" name=""/>
        <dsp:cNvSpPr/>
      </dsp:nvSpPr>
      <dsp:spPr>
        <a:xfrm>
          <a:off x="1134917" y="0"/>
          <a:ext cx="4760505" cy="47605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6DF4-B7E4-E34F-8A24-A665C753E184}">
      <dsp:nvSpPr>
        <dsp:cNvPr id="0" name=""/>
        <dsp:cNvSpPr/>
      </dsp:nvSpPr>
      <dsp:spPr>
        <a:xfrm>
          <a:off x="1587165" y="452247"/>
          <a:ext cx="1856596" cy="18565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Helyi stratégiák megalkotása </a:t>
          </a:r>
          <a:endParaRPr lang="en-US" sz="1800" kern="1200"/>
        </a:p>
      </dsp:txBody>
      <dsp:txXfrm>
        <a:off x="1677797" y="542879"/>
        <a:ext cx="1675332" cy="1675332"/>
      </dsp:txXfrm>
    </dsp:sp>
    <dsp:sp modelId="{4495E76C-E65C-044B-817A-17B150CA5818}">
      <dsp:nvSpPr>
        <dsp:cNvPr id="0" name=""/>
        <dsp:cNvSpPr/>
      </dsp:nvSpPr>
      <dsp:spPr>
        <a:xfrm>
          <a:off x="3586577" y="452247"/>
          <a:ext cx="1856596" cy="18565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Jogalkotás</a:t>
          </a:r>
          <a:endParaRPr lang="en-US" sz="1800" kern="1200"/>
        </a:p>
      </dsp:txBody>
      <dsp:txXfrm>
        <a:off x="3677209" y="542879"/>
        <a:ext cx="1675332" cy="1675332"/>
      </dsp:txXfrm>
    </dsp:sp>
    <dsp:sp modelId="{CF505082-04F5-3E43-9AC1-6EAC8D52EC6F}">
      <dsp:nvSpPr>
        <dsp:cNvPr id="0" name=""/>
        <dsp:cNvSpPr/>
      </dsp:nvSpPr>
      <dsp:spPr>
        <a:xfrm>
          <a:off x="1587165" y="2451660"/>
          <a:ext cx="1856596" cy="18565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Társulás lehetőségei</a:t>
          </a:r>
          <a:endParaRPr lang="en-US" sz="1800" kern="1200"/>
        </a:p>
      </dsp:txBody>
      <dsp:txXfrm>
        <a:off x="1677797" y="2542292"/>
        <a:ext cx="1675332" cy="1675332"/>
      </dsp:txXfrm>
    </dsp:sp>
    <dsp:sp modelId="{E460DEFE-0A3E-CA49-8616-59A58043A261}">
      <dsp:nvSpPr>
        <dsp:cNvPr id="0" name=""/>
        <dsp:cNvSpPr/>
      </dsp:nvSpPr>
      <dsp:spPr>
        <a:xfrm>
          <a:off x="3586577" y="2451660"/>
          <a:ext cx="1856596" cy="18565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Tulajdonosi/ beruházói fellépés</a:t>
          </a:r>
          <a:endParaRPr lang="en-US" sz="1800" kern="1200" dirty="0"/>
        </a:p>
      </dsp:txBody>
      <dsp:txXfrm>
        <a:off x="3677209" y="2542292"/>
        <a:ext cx="1675332" cy="167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B92C-85E4-844A-A4C5-EBC77E546DDF}" type="datetimeFigureOut">
              <a:rPr lang="hu-HU" smtClean="0"/>
              <a:t>2024. 01. 17.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E8F3F-E9DE-294B-AB0E-B56B79B4EF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5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576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76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32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66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70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72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50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89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8F3F-E9DE-294B-AB0E-B56B79B4EFE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57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6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3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33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9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0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3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1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7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13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l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gnes.g@emla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rawpixel.com/image/469914/free-illustration-image-rain-sustainability-hydropow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3A5F22-C56F-FC75-3D29-43C4C58F0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Helyi közösségek lehetőségei az éghajlatváltozás elleni küzdelemben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B498AEB-CB4D-0EC2-2CFF-381177871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Dr. Gajdics </a:t>
            </a:r>
            <a:r>
              <a:rPr lang="hu-HU" dirty="0" err="1"/>
              <a:t>ágnes</a:t>
            </a:r>
            <a:endParaRPr lang="hu-HU" dirty="0"/>
          </a:p>
          <a:p>
            <a:r>
              <a:rPr lang="hu-HU" dirty="0"/>
              <a:t>2024. Január 17.</a:t>
            </a:r>
          </a:p>
        </p:txBody>
      </p:sp>
    </p:spTree>
    <p:extLst>
      <p:ext uri="{BB962C8B-B14F-4D97-AF65-F5344CB8AC3E}">
        <p14:creationId xmlns:p14="http://schemas.microsoft.com/office/powerpoint/2010/main" val="249853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73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C637A5F-2346-3843-87F1-9FF27A4C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1082673"/>
            <a:ext cx="3231367" cy="4708528"/>
          </a:xfrm>
        </p:spPr>
        <p:txBody>
          <a:bodyPr>
            <a:normAutofit/>
          </a:bodyPr>
          <a:lstStyle/>
          <a:p>
            <a:pPr algn="r"/>
            <a:r>
              <a:rPr lang="hu-HU" sz="4000" dirty="0"/>
              <a:t>Hátráltató tényezők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artalom helye 2">
            <a:extLst>
              <a:ext uri="{FF2B5EF4-FFF2-40B4-BE49-F238E27FC236}">
                <a16:creationId xmlns:a16="http://schemas.microsoft.com/office/drawing/2014/main" id="{316F862F-EA9B-95DD-9DC4-2987C905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hu-HU" dirty="0"/>
              <a:t>Intézményi, jogi feltételek hiányosságai</a:t>
            </a:r>
          </a:p>
          <a:p>
            <a:r>
              <a:rPr lang="hu-HU" dirty="0"/>
              <a:t>Erőforrások és a megfelelő ismeretek hiánya</a:t>
            </a:r>
          </a:p>
          <a:p>
            <a:r>
              <a:rPr lang="hu-HU" dirty="0"/>
              <a:t>Piacra lépési akadályok</a:t>
            </a:r>
          </a:p>
          <a:p>
            <a:r>
              <a:rPr lang="hu-HU" dirty="0"/>
              <a:t>Not in </a:t>
            </a:r>
            <a:r>
              <a:rPr lang="hu-HU" dirty="0" err="1"/>
              <a:t>my</a:t>
            </a:r>
            <a:r>
              <a:rPr lang="hu-HU" dirty="0"/>
              <a:t> backyard (NIMBY) hatás</a:t>
            </a:r>
          </a:p>
          <a:p>
            <a:endParaRPr lang="hu-HU" sz="1800" dirty="0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204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0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1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65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FDAAC42-D376-6504-3DBF-8EE496D1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KÖSZÖNÖM A Figyelmüket!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8715EE-CE2C-2F6A-D50E-A0BA0F72D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8010" y="4149724"/>
            <a:ext cx="7539989" cy="11080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tx1"/>
                </a:solidFill>
                <a:hlinkClick r:id="rId3"/>
              </a:rPr>
              <a:t>www.emla.hu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  <a:hlinkClick r:id="rId4"/>
              </a:rPr>
              <a:t>Agnes.g@emla.hu</a:t>
            </a:r>
            <a:endParaRPr lang="en-US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8369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79">
            <a:extLst>
              <a:ext uri="{FF2B5EF4-FFF2-40B4-BE49-F238E27FC236}">
                <a16:creationId xmlns:a16="http://schemas.microsoft.com/office/drawing/2014/main" id="{BCBD3BA8-D862-41F2-82F3-2136115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1" name="Rectangle 80">
              <a:extLst>
                <a:ext uri="{FF2B5EF4-FFF2-40B4-BE49-F238E27FC236}">
                  <a16:creationId xmlns:a16="http://schemas.microsoft.com/office/drawing/2014/main" id="{9376A841-A1AE-453D-A62F-E9FD3B8B5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FB5A916B-21BE-4CD6-A15C-5DAA9E4F0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39EBF5E-42FA-8364-713E-3F7BB15F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hu-HU" sz="3200" dirty="0"/>
              <a:t>Közösségi Energia</a:t>
            </a:r>
          </a:p>
        </p:txBody>
      </p:sp>
      <p:pic>
        <p:nvPicPr>
          <p:cNvPr id="10" name="Tartalom helye 9" descr="A képen ruházat, személy, rajz, Gyermekrajz látható&#10;&#10;Automatikusan generált leírás">
            <a:extLst>
              <a:ext uri="{FF2B5EF4-FFF2-40B4-BE49-F238E27FC236}">
                <a16:creationId xmlns:a16="http://schemas.microsoft.com/office/drawing/2014/main" id="{1156F1BB-F806-628B-1972-9884D63BE5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007" r="16424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42" name="Group 83">
            <a:extLst>
              <a:ext uri="{FF2B5EF4-FFF2-40B4-BE49-F238E27FC236}">
                <a16:creationId xmlns:a16="http://schemas.microsoft.com/office/drawing/2014/main" id="{FD8C238E-3ADA-474B-A38B-98069190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3" name="Rectangle 84">
              <a:extLst>
                <a:ext uri="{FF2B5EF4-FFF2-40B4-BE49-F238E27FC236}">
                  <a16:creationId xmlns:a16="http://schemas.microsoft.com/office/drawing/2014/main" id="{DDBDB283-156B-474E-AC64-606527A3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E3D1AB75-F0A6-470A-BBE1-7E18F094D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7F2B2AC8-E466-4474-8830-40F0A4505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6" name="Rectangle 87">
              <a:extLst>
                <a:ext uri="{FF2B5EF4-FFF2-40B4-BE49-F238E27FC236}">
                  <a16:creationId xmlns:a16="http://schemas.microsoft.com/office/drawing/2014/main" id="{E492486E-4FAA-4DE4-99B5-9F8907EF3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3BFDD292-2A68-4D1D-BCEF-A8F7C42A2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7DB98C0F-F9EA-45B2-BC16-E08094D4F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F205E7DD-2E37-46C1-A24E-52EEF44E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6AF5E754-E73A-44A0-8ADE-9348C21C2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BCCCB4FD-FA96-4F7E-BE68-62A0EC78A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2CE9849D-0B43-4129-8D2E-05806B13A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B01A3813-B2FC-4301-9169-4F147CF4E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738B0D8F-EDC7-4E94-864E-41C24AC7F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FF285CDB-A9D2-46EE-BF9B-0972B71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BFEB8C3A-951C-44E4-A9AE-4CE85B76E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23B2F223-6AED-4262-B03D-C059F56E7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53892BA0-047D-4961-AA23-45C65CB37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774D8024-45F6-4C9F-BD52-0FDA367A3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81A31003-B0CF-4A87-BB38-6277F0B87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9E9AA1AD-CFEB-4AE0-9AB8-7AACED520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C352070B-A015-4FC9-8B95-65BBAEDEC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2FF67E28-B168-4F11-A6FE-55E5F2B11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5092C63E-9F5B-419D-9871-F7BD70D6B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FC21852D-E233-4C29-8EB5-6322D7FEF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F57DFC9C-7C4F-429E-952A-39D160503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E704EA0B-60AA-4F0B-BF33-B127E3A26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B46CAD4C-4A1F-46EF-9D53-0C772E19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782568BD-D213-4442-837D-E829DD730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8B8F4F23-F490-4366-B779-932195EB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Rectangle 112">
              <a:extLst>
                <a:ext uri="{FF2B5EF4-FFF2-40B4-BE49-F238E27FC236}">
                  <a16:creationId xmlns:a16="http://schemas.microsoft.com/office/drawing/2014/main" id="{2A295C8E-1733-4355-9663-CA11E0059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00E6AD78-4F65-4697-8361-57965310C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187EF7D1-0805-4528-A54D-A2987A066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7B48162A-3976-4410-BB9F-0290F7AE5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5E8CEBEC-4DBC-459B-8D3E-E100CA16E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9B3E08CE-DE94-4092-A7DC-F67C29DB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27F18DDC-2531-40D1-8751-B67C6A6A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949D2449-7107-4BD7-B8AF-94D327A74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id="{440A8F64-334E-48AB-B8B7-A6A4800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Freeform 42">
              <a:extLst>
                <a:ext uri="{FF2B5EF4-FFF2-40B4-BE49-F238E27FC236}">
                  <a16:creationId xmlns:a16="http://schemas.microsoft.com/office/drawing/2014/main" id="{8F493F25-C153-4F69-B58C-AB0D7C3CA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Freeform 43">
              <a:extLst>
                <a:ext uri="{FF2B5EF4-FFF2-40B4-BE49-F238E27FC236}">
                  <a16:creationId xmlns:a16="http://schemas.microsoft.com/office/drawing/2014/main" id="{AE92C875-83EE-4E5D-96C0-9DE3BF5BE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B2FC94FC-FC99-4B01-A254-EF94DABD8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Rectangle 124">
              <a:extLst>
                <a:ext uri="{FF2B5EF4-FFF2-40B4-BE49-F238E27FC236}">
                  <a16:creationId xmlns:a16="http://schemas.microsoft.com/office/drawing/2014/main" id="{4D9C62CD-1839-4A71-ACD2-62F7EE9C4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7E8EEB8F-F26C-405B-8F2F-C70E77FE6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F9953EC7-A5D9-4383-9FFC-442D41EC9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1EE7CC2C-DDA6-4C8F-AB91-364E50E74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2CC7064D-2C43-4ECB-8DF0-BD519D8C4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Freeform 50">
              <a:extLst>
                <a:ext uri="{FF2B5EF4-FFF2-40B4-BE49-F238E27FC236}">
                  <a16:creationId xmlns:a16="http://schemas.microsoft.com/office/drawing/2014/main" id="{A3E73B19-8F7D-4C58-94D5-7DFE5C893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Freeform 51">
              <a:extLst>
                <a:ext uri="{FF2B5EF4-FFF2-40B4-BE49-F238E27FC236}">
                  <a16:creationId xmlns:a16="http://schemas.microsoft.com/office/drawing/2014/main" id="{ADDF813C-421A-4EB2-81D3-DC67AABA7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Freeform 52">
              <a:extLst>
                <a:ext uri="{FF2B5EF4-FFF2-40B4-BE49-F238E27FC236}">
                  <a16:creationId xmlns:a16="http://schemas.microsoft.com/office/drawing/2014/main" id="{A52C5D7E-049F-4D83-93EB-6954B8A28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Freeform 53">
              <a:extLst>
                <a:ext uri="{FF2B5EF4-FFF2-40B4-BE49-F238E27FC236}">
                  <a16:creationId xmlns:a16="http://schemas.microsoft.com/office/drawing/2014/main" id="{1E31DA10-6C96-4222-97A2-96A254AF6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Freeform 54">
              <a:extLst>
                <a:ext uri="{FF2B5EF4-FFF2-40B4-BE49-F238E27FC236}">
                  <a16:creationId xmlns:a16="http://schemas.microsoft.com/office/drawing/2014/main" id="{539ED40B-F93A-4DFB-BF0C-C4B7F1106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Freeform 55">
              <a:extLst>
                <a:ext uri="{FF2B5EF4-FFF2-40B4-BE49-F238E27FC236}">
                  <a16:creationId xmlns:a16="http://schemas.microsoft.com/office/drawing/2014/main" id="{F1CB6A78-1C43-4FEA-8D76-216571933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Freeform 56">
              <a:extLst>
                <a:ext uri="{FF2B5EF4-FFF2-40B4-BE49-F238E27FC236}">
                  <a16:creationId xmlns:a16="http://schemas.microsoft.com/office/drawing/2014/main" id="{1A6B5403-6527-4AC6-A668-F04FF5BB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Freeform 57">
              <a:extLst>
                <a:ext uri="{FF2B5EF4-FFF2-40B4-BE49-F238E27FC236}">
                  <a16:creationId xmlns:a16="http://schemas.microsoft.com/office/drawing/2014/main" id="{E5A5F4B9-2DBA-4EED-B042-64518D842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Freeform 58">
              <a:extLst>
                <a:ext uri="{FF2B5EF4-FFF2-40B4-BE49-F238E27FC236}">
                  <a16:creationId xmlns:a16="http://schemas.microsoft.com/office/drawing/2014/main" id="{5BA56F56-D618-453B-8206-7564A61AF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ECDEC65-6F8B-2CE4-3ED3-C43994BC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8" y="2249487"/>
            <a:ext cx="3815143" cy="3729038"/>
          </a:xfrm>
        </p:spPr>
        <p:txBody>
          <a:bodyPr>
            <a:noAutofit/>
          </a:bodyPr>
          <a:lstStyle/>
          <a:p>
            <a:r>
              <a:rPr lang="hu-H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megújulóenergia-projekt a helyi szereplők többségi vagy teljes tulajdonában áll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tényleges irányítás joga a közösség kezében van</a:t>
            </a:r>
            <a:endParaRPr lang="hu-H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>
                <a:effectLst/>
                <a:ea typeface="Calibri" panose="020F0502020204030204" pitchFamily="34" charset="0"/>
              </a:rPr>
              <a:t>A társadalmi és gazdasági előnyök nagyrészt helyben realizálódnak</a:t>
            </a:r>
            <a:r>
              <a:rPr lang="hu-HU" dirty="0">
                <a:effectLst/>
              </a:rPr>
              <a:t> </a:t>
            </a:r>
            <a:endParaRPr lang="hu-HU" spc="-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6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04D02B2-0CF7-407E-A7F3-CEB52ABEB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DA51F-AA5F-45C8-84DC-CEAE96F2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BF34871E-B64D-47C9-ABC1-518F49729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EFC3199-B82F-435F-A30D-F593CBD58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8E53882-1F61-43E0-B79A-ACED33847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52A5BC5-6859-40F8-8B67-F512117D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EB5A396-50E3-4BD8-8963-F88BE3D59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188D78F-BD3C-404E-A542-863D7DE02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5F2E59C-EE00-47F4-94B8-5DF072AE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953844C-2F95-4BCB-925D-89BCF1325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16DFAD72-0B21-43D6-BAD6-901CC9940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C3588CC-2440-440D-A141-9206C65A2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A71A2F7-613C-41A9-B808-A8E1BDC233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CC8072C-0F4A-440E-85F8-21BD6CFCB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B4C9869-76AD-4C59-8DD5-6B58C2D71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7FF3E02-500A-4F64-8848-E736A2C77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60D3FC48-EA2B-469C-AA24-76B0D7DAE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57EFF6D-A151-4B71-A304-9746BCC3F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5272A688-3CE0-4825-B9B5-94092DCF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2B0BB5B-58FA-47AA-A7CF-6811E1B03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540DDDF-6A7E-4CE4-905A-8D4B83A07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809F7269-5CA1-46CB-948C-13787BC47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709D6DA-015F-4C16-94DD-ABEEA131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8B93C08E-CD79-46A8-BA96-3702505C4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04FE9491-C10F-4913-B24A-676F284C1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13C482B-C5FC-45AD-8C72-73C16C939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6C188634-D7BC-4AA4-AE9A-84AD81BB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8E7875E7-9177-4B5A-9E27-0112064F8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9B8ABC3-D670-4736-84AB-C73CA4B19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FD8ABCF5-CC25-4369-8CA0-1016BADA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A6CAB08-AD55-4410-9A2A-31FA98F24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2DAC3A-4FD0-4A8F-92B6-435AA803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B9D64E40-B368-413D-8A3E-FFCAA54D2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E116B13-6012-4840-AA3B-C716469FB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2EB1A2A7-7168-4A40-A825-DFEAE52C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0019991-73F1-47C6-A7D4-A9D263127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916C4EC5-59EA-4C75-AF70-4873CD115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C8961F09-0B82-40F7-B928-E5AF33930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F71479E5-D9A2-476B-B2D2-F67D3478C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D6720850-6192-469B-B9BF-FB5018351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C431C61F-33D7-4D0A-BBD2-B0FD71E6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EE14CC4-51E1-47A6-8808-25ED854E3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8A3C423-01E5-46A5-85C7-AC8ADCEEE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041BAF2E-E821-41EC-A7B2-BEB2E1833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1A05FB87-BE4B-4B1B-9A30-A3B24375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75C9AE77-A22A-4D13-B947-08FBC6803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7BB7678-664B-4C81-B9BC-9B2C5D7E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1EA72C94-7B99-4B7C-BBD6-184C1DBEE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01875D0F-2424-4389-BB79-B7877502E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927F5A31-C681-4932-BEFD-B223D6F20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DAD9D8E8-3E55-4DDA-80B0-6508DFC58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D22A1C63-7C05-4DA9-8684-DC69A5D9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A8B355B6-F766-4BB2-A54B-CE32BC49A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D8DD30D1-F2F5-4FCF-889A-5AC14EFF6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CB2B0458-507D-43E8-B56C-F0CED4CAF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7675565E-26DD-486E-B047-99568C1FF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5434B238-B1E6-469A-9A4E-26CC34BC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6B74BB5-A917-465D-92AF-7A24D0854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ADDD9FF-E0DA-4B0B-8004-2BDB7DA2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CB54E949-8598-44D5-95F6-C31D8E650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C4FE131-6D18-D33B-E010-B737DD65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Tiszta Energiát Minden Európainak (CEP)</a:t>
            </a:r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848D1ADA-F647-3274-1F73-7ABC85656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695449"/>
              </p:ext>
            </p:extLst>
          </p:nvPr>
        </p:nvGraphicFramePr>
        <p:xfrm>
          <a:off x="4662189" y="1134681"/>
          <a:ext cx="6692748" cy="507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502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B4D8F3-1E4F-7B2B-9E21-E8EAA655B85A}"/>
              </a:ext>
            </a:extLst>
          </p:cNvPr>
          <p:cNvSpPr txBox="1">
            <a:spLocks/>
          </p:cNvSpPr>
          <p:nvPr/>
        </p:nvSpPr>
        <p:spPr>
          <a:xfrm>
            <a:off x="2178586" y="360152"/>
            <a:ext cx="7429500" cy="479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100" dirty="0"/>
              <a:t>Energiaközösség – EU-s JOGI fogalmak</a:t>
            </a:r>
            <a:endParaRPr lang="hu-HU" dirty="0"/>
          </a:p>
        </p:txBody>
      </p:sp>
      <p:sp>
        <p:nvSpPr>
          <p:cNvPr id="3" name="Szöveg helye 5">
            <a:extLst>
              <a:ext uri="{FF2B5EF4-FFF2-40B4-BE49-F238E27FC236}">
                <a16:creationId xmlns:a16="http://schemas.microsoft.com/office/drawing/2014/main" id="{91BA47F8-9A2B-5863-728B-191A089E16C1}"/>
              </a:ext>
            </a:extLst>
          </p:cNvPr>
          <p:cNvSpPr txBox="1">
            <a:spLocks/>
          </p:cNvSpPr>
          <p:nvPr/>
        </p:nvSpPr>
        <p:spPr>
          <a:xfrm>
            <a:off x="7924058" y="1276124"/>
            <a:ext cx="3332087" cy="6380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400" b="1"/>
          </a:p>
          <a:p>
            <a:endParaRPr lang="hu-HU" sz="1400" b="1"/>
          </a:p>
          <a:p>
            <a:endParaRPr lang="hu-HU" sz="1400"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2318138-2781-2394-26F2-B74B57833C05}"/>
              </a:ext>
            </a:extLst>
          </p:cNvPr>
          <p:cNvSpPr txBox="1"/>
          <p:nvPr/>
        </p:nvSpPr>
        <p:spPr>
          <a:xfrm>
            <a:off x="1987054" y="2154719"/>
            <a:ext cx="7776595" cy="1477328"/>
          </a:xfrm>
          <a:custGeom>
            <a:avLst/>
            <a:gdLst>
              <a:gd name="connsiteX0" fmla="*/ 0 w 7776595"/>
              <a:gd name="connsiteY0" fmla="*/ 0 h 1477328"/>
              <a:gd name="connsiteX1" fmla="*/ 7776595 w 7776595"/>
              <a:gd name="connsiteY1" fmla="*/ 0 h 1477328"/>
              <a:gd name="connsiteX2" fmla="*/ 7776595 w 7776595"/>
              <a:gd name="connsiteY2" fmla="*/ 1477328 h 1477328"/>
              <a:gd name="connsiteX3" fmla="*/ 0 w 7776595"/>
              <a:gd name="connsiteY3" fmla="*/ 1477328 h 1477328"/>
              <a:gd name="connsiteX4" fmla="*/ 0 w 7776595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6595" h="1477328" fill="none" extrusionOk="0">
                <a:moveTo>
                  <a:pt x="0" y="0"/>
                </a:moveTo>
                <a:cubicBezTo>
                  <a:pt x="3840864" y="-49533"/>
                  <a:pt x="5008490" y="-14809"/>
                  <a:pt x="7776595" y="0"/>
                </a:cubicBezTo>
                <a:cubicBezTo>
                  <a:pt x="7799377" y="704010"/>
                  <a:pt x="7649653" y="1305905"/>
                  <a:pt x="7776595" y="1477328"/>
                </a:cubicBezTo>
                <a:cubicBezTo>
                  <a:pt x="6415496" y="1429097"/>
                  <a:pt x="3414478" y="1561783"/>
                  <a:pt x="0" y="1477328"/>
                </a:cubicBezTo>
                <a:cubicBezTo>
                  <a:pt x="-111356" y="1179937"/>
                  <a:pt x="-105759" y="213824"/>
                  <a:pt x="0" y="0"/>
                </a:cubicBezTo>
                <a:close/>
              </a:path>
              <a:path w="7776595" h="1477328" stroke="0" extrusionOk="0">
                <a:moveTo>
                  <a:pt x="0" y="0"/>
                </a:moveTo>
                <a:cubicBezTo>
                  <a:pt x="2584242" y="118645"/>
                  <a:pt x="5203960" y="116012"/>
                  <a:pt x="7776595" y="0"/>
                </a:cubicBezTo>
                <a:cubicBezTo>
                  <a:pt x="7720551" y="735153"/>
                  <a:pt x="7807775" y="1113412"/>
                  <a:pt x="7776595" y="1477328"/>
                </a:cubicBezTo>
                <a:cubicBezTo>
                  <a:pt x="5600707" y="1611928"/>
                  <a:pt x="2635026" y="1320132"/>
                  <a:pt x="0" y="1477328"/>
                </a:cubicBezTo>
                <a:cubicBezTo>
                  <a:pt x="-79908" y="1020908"/>
                  <a:pt x="115447" y="636907"/>
                  <a:pt x="0" y="0"/>
                </a:cubicBezTo>
                <a:close/>
              </a:path>
            </a:pathLst>
          </a:custGeom>
          <a:gradFill flip="none" rotWithShape="1">
            <a:gsLst>
              <a:gs pos="30000">
                <a:schemeClr val="accent6"/>
              </a:gs>
              <a:gs pos="84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u-HU" dirty="0"/>
              <a:t>jogi személy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u-HU" dirty="0"/>
              <a:t>önkéntes és nyitott részvételen alapul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u-HU" dirty="0"/>
              <a:t>elsődleges célja nem a pénzügyi haszonszerzés, hanem hogy tagjai vagy részvényesei vagy a működése alá tartozó helyi területek számára környezeti, gazdasági és szociális közösségi előnyöket biztosítson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6B2F64D-34D4-8408-8DA0-3B1B763B8944}"/>
              </a:ext>
            </a:extLst>
          </p:cNvPr>
          <p:cNvSpPr txBox="1"/>
          <p:nvPr/>
        </p:nvSpPr>
        <p:spPr>
          <a:xfrm>
            <a:off x="1428751" y="3979563"/>
            <a:ext cx="4318964" cy="2246769"/>
          </a:xfrm>
          <a:custGeom>
            <a:avLst/>
            <a:gdLst>
              <a:gd name="connsiteX0" fmla="*/ 0 w 4318964"/>
              <a:gd name="connsiteY0" fmla="*/ 0 h 2246769"/>
              <a:gd name="connsiteX1" fmla="*/ 4318964 w 4318964"/>
              <a:gd name="connsiteY1" fmla="*/ 0 h 2246769"/>
              <a:gd name="connsiteX2" fmla="*/ 4318964 w 4318964"/>
              <a:gd name="connsiteY2" fmla="*/ 2246769 h 2246769"/>
              <a:gd name="connsiteX3" fmla="*/ 0 w 4318964"/>
              <a:gd name="connsiteY3" fmla="*/ 2246769 h 2246769"/>
              <a:gd name="connsiteX4" fmla="*/ 0 w 4318964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964" h="2246769" fill="none" extrusionOk="0">
                <a:moveTo>
                  <a:pt x="0" y="0"/>
                </a:moveTo>
                <a:cubicBezTo>
                  <a:pt x="1131465" y="-33775"/>
                  <a:pt x="2730658" y="138873"/>
                  <a:pt x="4318964" y="0"/>
                </a:cubicBezTo>
                <a:cubicBezTo>
                  <a:pt x="4245193" y="670446"/>
                  <a:pt x="4163081" y="1348966"/>
                  <a:pt x="4318964" y="2246769"/>
                </a:cubicBezTo>
                <a:cubicBezTo>
                  <a:pt x="3483427" y="2109439"/>
                  <a:pt x="927071" y="2108913"/>
                  <a:pt x="0" y="2246769"/>
                </a:cubicBezTo>
                <a:cubicBezTo>
                  <a:pt x="152408" y="1410041"/>
                  <a:pt x="73868" y="546501"/>
                  <a:pt x="0" y="0"/>
                </a:cubicBezTo>
                <a:close/>
              </a:path>
              <a:path w="4318964" h="2246769" stroke="0" extrusionOk="0">
                <a:moveTo>
                  <a:pt x="0" y="0"/>
                </a:moveTo>
                <a:cubicBezTo>
                  <a:pt x="1272651" y="-101487"/>
                  <a:pt x="2510239" y="-162162"/>
                  <a:pt x="4318964" y="0"/>
                </a:cubicBezTo>
                <a:cubicBezTo>
                  <a:pt x="4379677" y="925113"/>
                  <a:pt x="4257892" y="1708436"/>
                  <a:pt x="4318964" y="2246769"/>
                </a:cubicBezTo>
                <a:cubicBezTo>
                  <a:pt x="2865160" y="2296834"/>
                  <a:pt x="1919439" y="2088320"/>
                  <a:pt x="0" y="2246769"/>
                </a:cubicBezTo>
                <a:cubicBezTo>
                  <a:pt x="-24452" y="1333543"/>
                  <a:pt x="-67663" y="76715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sz="2000" dirty="0"/>
              <a:t>- Tényleges irányítás: azon tagjainak/részvényeseinek irányítása alatt áll, a tulajdonában álló és általa fejlesztett megújulóenergia-projektek </a:t>
            </a:r>
            <a:r>
              <a:rPr lang="hu-HU" sz="2000" b="1" dirty="0"/>
              <a:t>közelében találhatók</a:t>
            </a:r>
            <a:r>
              <a:rPr lang="hu-HU" sz="2000" dirty="0"/>
              <a:t>;</a:t>
            </a:r>
          </a:p>
          <a:p>
            <a:pPr algn="just"/>
            <a:r>
              <a:rPr lang="hu-HU" sz="2000" dirty="0"/>
              <a:t>- Tagjai: természetes személyek, </a:t>
            </a:r>
            <a:r>
              <a:rPr lang="hu-HU" sz="2000" b="1" dirty="0"/>
              <a:t>kkv-k,</a:t>
            </a:r>
            <a:r>
              <a:rPr lang="hu-HU" sz="2000" dirty="0"/>
              <a:t> önkormányzatok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7D1312F-15EC-AFB1-6D9F-682C34BA25DB}"/>
              </a:ext>
            </a:extLst>
          </p:cNvPr>
          <p:cNvSpPr txBox="1"/>
          <p:nvPr/>
        </p:nvSpPr>
        <p:spPr>
          <a:xfrm>
            <a:off x="6110966" y="3979562"/>
            <a:ext cx="5145179" cy="1938992"/>
          </a:xfrm>
          <a:custGeom>
            <a:avLst/>
            <a:gdLst>
              <a:gd name="connsiteX0" fmla="*/ 0 w 5145179"/>
              <a:gd name="connsiteY0" fmla="*/ 0 h 1938992"/>
              <a:gd name="connsiteX1" fmla="*/ 5145179 w 5145179"/>
              <a:gd name="connsiteY1" fmla="*/ 0 h 1938992"/>
              <a:gd name="connsiteX2" fmla="*/ 5145179 w 5145179"/>
              <a:gd name="connsiteY2" fmla="*/ 1938992 h 1938992"/>
              <a:gd name="connsiteX3" fmla="*/ 0 w 5145179"/>
              <a:gd name="connsiteY3" fmla="*/ 1938992 h 1938992"/>
              <a:gd name="connsiteX4" fmla="*/ 0 w 5145179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179" h="1938992" fill="none" extrusionOk="0">
                <a:moveTo>
                  <a:pt x="0" y="0"/>
                </a:moveTo>
                <a:cubicBezTo>
                  <a:pt x="1586997" y="98267"/>
                  <a:pt x="4459174" y="113279"/>
                  <a:pt x="5145179" y="0"/>
                </a:cubicBezTo>
                <a:cubicBezTo>
                  <a:pt x="5234699" y="415969"/>
                  <a:pt x="5227240" y="1541996"/>
                  <a:pt x="5145179" y="1938992"/>
                </a:cubicBezTo>
                <a:cubicBezTo>
                  <a:pt x="3690176" y="2081058"/>
                  <a:pt x="2341554" y="1843905"/>
                  <a:pt x="0" y="1938992"/>
                </a:cubicBezTo>
                <a:cubicBezTo>
                  <a:pt x="34316" y="1573151"/>
                  <a:pt x="143039" y="740839"/>
                  <a:pt x="0" y="0"/>
                </a:cubicBezTo>
                <a:close/>
              </a:path>
              <a:path w="5145179" h="1938992" stroke="0" extrusionOk="0">
                <a:moveTo>
                  <a:pt x="0" y="0"/>
                </a:moveTo>
                <a:cubicBezTo>
                  <a:pt x="2289529" y="109306"/>
                  <a:pt x="4310808" y="70022"/>
                  <a:pt x="5145179" y="0"/>
                </a:cubicBezTo>
                <a:cubicBezTo>
                  <a:pt x="5172328" y="478605"/>
                  <a:pt x="5141754" y="1254617"/>
                  <a:pt x="5145179" y="1938992"/>
                </a:cubicBezTo>
                <a:cubicBezTo>
                  <a:pt x="4612653" y="1964352"/>
                  <a:pt x="1475694" y="1880738"/>
                  <a:pt x="0" y="1938992"/>
                </a:cubicBezTo>
                <a:cubicBezTo>
                  <a:pt x="115972" y="1410248"/>
                  <a:pt x="-6242" y="25827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000" dirty="0"/>
              <a:t>Tényleges irányítás: tagok, akik természetes személyek, önkormányzatok vagy kisvállalkozások;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Részt vehet energiatermelésben, beleértve a megújuló energiát is</a:t>
            </a:r>
          </a:p>
          <a:p>
            <a:pPr marL="285750" indent="-285750">
              <a:buFontTx/>
              <a:buChar char="-"/>
            </a:pPr>
            <a:r>
              <a:rPr lang="hu-HU" sz="2000" dirty="0"/>
              <a:t>Bárki lehet tag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FA575D7-02B9-D40E-A36E-1927224C6565}"/>
              </a:ext>
            </a:extLst>
          </p:cNvPr>
          <p:cNvSpPr txBox="1"/>
          <p:nvPr/>
        </p:nvSpPr>
        <p:spPr>
          <a:xfrm>
            <a:off x="7112347" y="1219613"/>
            <a:ext cx="3897064" cy="615553"/>
          </a:xfrm>
          <a:custGeom>
            <a:avLst/>
            <a:gdLst>
              <a:gd name="connsiteX0" fmla="*/ 0 w 3897064"/>
              <a:gd name="connsiteY0" fmla="*/ 0 h 615553"/>
              <a:gd name="connsiteX1" fmla="*/ 3897064 w 3897064"/>
              <a:gd name="connsiteY1" fmla="*/ 0 h 615553"/>
              <a:gd name="connsiteX2" fmla="*/ 3897064 w 3897064"/>
              <a:gd name="connsiteY2" fmla="*/ 615553 h 615553"/>
              <a:gd name="connsiteX3" fmla="*/ 0 w 3897064"/>
              <a:gd name="connsiteY3" fmla="*/ 615553 h 615553"/>
              <a:gd name="connsiteX4" fmla="*/ 0 w 3897064"/>
              <a:gd name="connsiteY4" fmla="*/ 0 h 61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064" h="615553" fill="none" extrusionOk="0">
                <a:moveTo>
                  <a:pt x="0" y="0"/>
                </a:moveTo>
                <a:cubicBezTo>
                  <a:pt x="1114841" y="-63975"/>
                  <a:pt x="2012355" y="137998"/>
                  <a:pt x="3897064" y="0"/>
                </a:cubicBezTo>
                <a:cubicBezTo>
                  <a:pt x="3870330" y="215822"/>
                  <a:pt x="3843427" y="425942"/>
                  <a:pt x="3897064" y="615553"/>
                </a:cubicBezTo>
                <a:cubicBezTo>
                  <a:pt x="2262294" y="782709"/>
                  <a:pt x="619236" y="497629"/>
                  <a:pt x="0" y="615553"/>
                </a:cubicBezTo>
                <a:cubicBezTo>
                  <a:pt x="195" y="492756"/>
                  <a:pt x="-32415" y="189665"/>
                  <a:pt x="0" y="0"/>
                </a:cubicBezTo>
                <a:close/>
              </a:path>
              <a:path w="3897064" h="615553" stroke="0" extrusionOk="0">
                <a:moveTo>
                  <a:pt x="0" y="0"/>
                </a:moveTo>
                <a:cubicBezTo>
                  <a:pt x="849950" y="138570"/>
                  <a:pt x="2329714" y="-98784"/>
                  <a:pt x="3897064" y="0"/>
                </a:cubicBezTo>
                <a:cubicBezTo>
                  <a:pt x="3945785" y="115378"/>
                  <a:pt x="3884826" y="362051"/>
                  <a:pt x="3897064" y="615553"/>
                </a:cubicBezTo>
                <a:cubicBezTo>
                  <a:pt x="2019251" y="572622"/>
                  <a:pt x="749912" y="532093"/>
                  <a:pt x="0" y="615553"/>
                </a:cubicBezTo>
                <a:cubicBezTo>
                  <a:pt x="42117" y="374994"/>
                  <a:pt x="54822" y="87768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67861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Energiaközösség</a:t>
            </a:r>
            <a:r>
              <a:rPr lang="hu-HU" sz="1600" b="1" dirty="0"/>
              <a:t> </a:t>
            </a:r>
          </a:p>
          <a:p>
            <a:r>
              <a:rPr lang="hu-HU" sz="1600" dirty="0"/>
              <a:t>CEC – IEMD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C3C97EE-F2C3-2D7C-6375-F554F0060947}"/>
              </a:ext>
            </a:extLst>
          </p:cNvPr>
          <p:cNvSpPr txBox="1"/>
          <p:nvPr/>
        </p:nvSpPr>
        <p:spPr>
          <a:xfrm>
            <a:off x="1428751" y="1241210"/>
            <a:ext cx="3359663" cy="800219"/>
          </a:xfrm>
          <a:custGeom>
            <a:avLst/>
            <a:gdLst>
              <a:gd name="connsiteX0" fmla="*/ 0 w 3359663"/>
              <a:gd name="connsiteY0" fmla="*/ 0 h 800219"/>
              <a:gd name="connsiteX1" fmla="*/ 3359663 w 3359663"/>
              <a:gd name="connsiteY1" fmla="*/ 0 h 800219"/>
              <a:gd name="connsiteX2" fmla="*/ 3359663 w 3359663"/>
              <a:gd name="connsiteY2" fmla="*/ 800219 h 800219"/>
              <a:gd name="connsiteX3" fmla="*/ 0 w 3359663"/>
              <a:gd name="connsiteY3" fmla="*/ 800219 h 800219"/>
              <a:gd name="connsiteX4" fmla="*/ 0 w 3359663"/>
              <a:gd name="connsiteY4" fmla="*/ 0 h 80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63" h="800219" fill="none" extrusionOk="0">
                <a:moveTo>
                  <a:pt x="0" y="0"/>
                </a:moveTo>
                <a:cubicBezTo>
                  <a:pt x="1138691" y="-33775"/>
                  <a:pt x="1938522" y="138873"/>
                  <a:pt x="3359663" y="0"/>
                </a:cubicBezTo>
                <a:cubicBezTo>
                  <a:pt x="3300392" y="217563"/>
                  <a:pt x="3316919" y="511431"/>
                  <a:pt x="3359663" y="800219"/>
                </a:cubicBezTo>
                <a:cubicBezTo>
                  <a:pt x="2968113" y="662889"/>
                  <a:pt x="629716" y="662363"/>
                  <a:pt x="0" y="800219"/>
                </a:cubicBezTo>
                <a:cubicBezTo>
                  <a:pt x="-71360" y="506117"/>
                  <a:pt x="-41162" y="82111"/>
                  <a:pt x="0" y="0"/>
                </a:cubicBezTo>
                <a:close/>
              </a:path>
              <a:path w="3359663" h="800219" stroke="0" extrusionOk="0">
                <a:moveTo>
                  <a:pt x="0" y="0"/>
                </a:moveTo>
                <a:cubicBezTo>
                  <a:pt x="1548796" y="-101487"/>
                  <a:pt x="1976612" y="-162162"/>
                  <a:pt x="3359663" y="0"/>
                </a:cubicBezTo>
                <a:cubicBezTo>
                  <a:pt x="3409785" y="111565"/>
                  <a:pt x="3351356" y="512933"/>
                  <a:pt x="3359663" y="800219"/>
                </a:cubicBezTo>
                <a:cubicBezTo>
                  <a:pt x="2380350" y="850284"/>
                  <a:pt x="886836" y="641770"/>
                  <a:pt x="0" y="800219"/>
                </a:cubicBezTo>
                <a:cubicBezTo>
                  <a:pt x="28157" y="676068"/>
                  <a:pt x="28327" y="9445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Megújulóenergia-közösség </a:t>
            </a:r>
          </a:p>
          <a:p>
            <a:r>
              <a:rPr lang="hu-HU" sz="1600" b="1" dirty="0"/>
              <a:t>REC - RED II</a:t>
            </a:r>
          </a:p>
          <a:p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363520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56">
            <a:extLst>
              <a:ext uri="{FF2B5EF4-FFF2-40B4-BE49-F238E27FC236}">
                <a16:creationId xmlns:a16="http://schemas.microsoft.com/office/drawing/2014/main" id="{F04D02B2-0CF7-407E-A7F3-CEB52ABEB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58">
            <a:extLst>
              <a:ext uri="{FF2B5EF4-FFF2-40B4-BE49-F238E27FC236}">
                <a16:creationId xmlns:a16="http://schemas.microsoft.com/office/drawing/2014/main" id="{C6DDA51F-AA5F-45C8-84DC-CEAE96F2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5" name="Rectangle 5">
              <a:extLst>
                <a:ext uri="{FF2B5EF4-FFF2-40B4-BE49-F238E27FC236}">
                  <a16:creationId xmlns:a16="http://schemas.microsoft.com/office/drawing/2014/main" id="{BF34871E-B64D-47C9-ABC1-518F49729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2EFC3199-B82F-435F-A30D-F593CBD58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38E53882-1F61-43E0-B79A-ACED33847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F52A5BC5-6859-40F8-8B67-F512117D6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CEB5A396-50E3-4BD8-8963-F88BE3D59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id="{1188D78F-BD3C-404E-A542-863D7DE02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C5F2E59C-EE00-47F4-94B8-5DF072AE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E953844C-2F95-4BCB-925D-89BCF1325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16DFAD72-0B21-43D6-BAD6-901CC9940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9C3588CC-2440-440D-A141-9206C65A2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0A71A2F7-613C-41A9-B808-A8E1BDC233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6" name="Line 16">
              <a:extLst>
                <a:ext uri="{FF2B5EF4-FFF2-40B4-BE49-F238E27FC236}">
                  <a16:creationId xmlns:a16="http://schemas.microsoft.com/office/drawing/2014/main" id="{CCC8072C-0F4A-440E-85F8-21BD6CFCB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4B4C9869-76AD-4C59-8DD5-6B58C2D71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87FF3E02-500A-4F64-8848-E736A2C77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60D3FC48-EA2B-469C-AA24-76B0D7DAE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457EFF6D-A151-4B71-A304-9746BCC3F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id="{5272A688-3CE0-4825-B9B5-94092DCF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92B0BB5B-58FA-47AA-A7CF-6811E1B03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5540DDDF-6A7E-4CE4-905A-8D4B83A07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" name="Freeform 24">
              <a:extLst>
                <a:ext uri="{FF2B5EF4-FFF2-40B4-BE49-F238E27FC236}">
                  <a16:creationId xmlns:a16="http://schemas.microsoft.com/office/drawing/2014/main" id="{809F7269-5CA1-46CB-948C-13787BC47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" name="Freeform 25">
              <a:extLst>
                <a:ext uri="{FF2B5EF4-FFF2-40B4-BE49-F238E27FC236}">
                  <a16:creationId xmlns:a16="http://schemas.microsoft.com/office/drawing/2014/main" id="{3709D6DA-015F-4C16-94DD-ABEEA131A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6" name="Freeform 26">
              <a:extLst>
                <a:ext uri="{FF2B5EF4-FFF2-40B4-BE49-F238E27FC236}">
                  <a16:creationId xmlns:a16="http://schemas.microsoft.com/office/drawing/2014/main" id="{8B93C08E-CD79-46A8-BA96-3702505C4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7" name="Freeform 27">
              <a:extLst>
                <a:ext uri="{FF2B5EF4-FFF2-40B4-BE49-F238E27FC236}">
                  <a16:creationId xmlns:a16="http://schemas.microsoft.com/office/drawing/2014/main" id="{04FE9491-C10F-4913-B24A-676F284C1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8" name="Freeform 28">
              <a:extLst>
                <a:ext uri="{FF2B5EF4-FFF2-40B4-BE49-F238E27FC236}">
                  <a16:creationId xmlns:a16="http://schemas.microsoft.com/office/drawing/2014/main" id="{913C482B-C5FC-45AD-8C72-73C16C939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9" name="Freeform 29">
              <a:extLst>
                <a:ext uri="{FF2B5EF4-FFF2-40B4-BE49-F238E27FC236}">
                  <a16:creationId xmlns:a16="http://schemas.microsoft.com/office/drawing/2014/main" id="{6C188634-D7BC-4AA4-AE9A-84AD81BB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0" name="Freeform 30">
              <a:extLst>
                <a:ext uri="{FF2B5EF4-FFF2-40B4-BE49-F238E27FC236}">
                  <a16:creationId xmlns:a16="http://schemas.microsoft.com/office/drawing/2014/main" id="{8E7875E7-9177-4B5A-9E27-0112064F8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59B8ABC3-D670-4736-84AB-C73CA4B19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52" name="Picture 2">
            <a:extLst>
              <a:ext uri="{FF2B5EF4-FFF2-40B4-BE49-F238E27FC236}">
                <a16:creationId xmlns:a16="http://schemas.microsoft.com/office/drawing/2014/main" id="{FD8ABCF5-CC25-4369-8CA0-1016BADA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89">
            <a:extLst>
              <a:ext uri="{FF2B5EF4-FFF2-40B4-BE49-F238E27FC236}">
                <a16:creationId xmlns:a16="http://schemas.microsoft.com/office/drawing/2014/main" id="{9A6CAB08-AD55-4410-9A2A-31FA98F24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91">
            <a:extLst>
              <a:ext uri="{FF2B5EF4-FFF2-40B4-BE49-F238E27FC236}">
                <a16:creationId xmlns:a16="http://schemas.microsoft.com/office/drawing/2014/main" id="{652DAC3A-4FD0-4A8F-92B6-435AA8039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5" name="Rectangle 5">
              <a:extLst>
                <a:ext uri="{FF2B5EF4-FFF2-40B4-BE49-F238E27FC236}">
                  <a16:creationId xmlns:a16="http://schemas.microsoft.com/office/drawing/2014/main" id="{B9D64E40-B368-413D-8A3E-FFCAA54D2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5E116B13-6012-4840-AA3B-C716469FB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7" name="Freeform 7">
              <a:extLst>
                <a:ext uri="{FF2B5EF4-FFF2-40B4-BE49-F238E27FC236}">
                  <a16:creationId xmlns:a16="http://schemas.microsoft.com/office/drawing/2014/main" id="{2EB1A2A7-7168-4A40-A825-DFEAE52C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90019991-73F1-47C6-A7D4-A9D263127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916C4EC5-59EA-4C75-AF70-4873CD115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0" name="Freeform 10">
              <a:extLst>
                <a:ext uri="{FF2B5EF4-FFF2-40B4-BE49-F238E27FC236}">
                  <a16:creationId xmlns:a16="http://schemas.microsoft.com/office/drawing/2014/main" id="{C8961F09-0B82-40F7-B928-E5AF33930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F71479E5-D9A2-476B-B2D2-F67D3478C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D6720850-6192-469B-B9BF-FB5018351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C431C61F-33D7-4D0A-BBD2-B0FD71E6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7EE14CC4-51E1-47A6-8808-25ED854E3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5" name="Freeform 15">
              <a:extLst>
                <a:ext uri="{FF2B5EF4-FFF2-40B4-BE49-F238E27FC236}">
                  <a16:creationId xmlns:a16="http://schemas.microsoft.com/office/drawing/2014/main" id="{38A3C423-01E5-46A5-85C7-AC8ADCEEE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6" name="Line 16">
              <a:extLst>
                <a:ext uri="{FF2B5EF4-FFF2-40B4-BE49-F238E27FC236}">
                  <a16:creationId xmlns:a16="http://schemas.microsoft.com/office/drawing/2014/main" id="{041BAF2E-E821-41EC-A7B2-BEB2E1833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1A05FB87-BE4B-4B1B-9A30-A3B24375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8" name="Freeform 18">
              <a:extLst>
                <a:ext uri="{FF2B5EF4-FFF2-40B4-BE49-F238E27FC236}">
                  <a16:creationId xmlns:a16="http://schemas.microsoft.com/office/drawing/2014/main" id="{75C9AE77-A22A-4D13-B947-08FBC6803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E7BB7678-664B-4C81-B9BC-9B2C5D7E8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0" name="Freeform 20">
              <a:extLst>
                <a:ext uri="{FF2B5EF4-FFF2-40B4-BE49-F238E27FC236}">
                  <a16:creationId xmlns:a16="http://schemas.microsoft.com/office/drawing/2014/main" id="{1EA72C94-7B99-4B7C-BBD6-184C1DBEE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Rectangle 21">
              <a:extLst>
                <a:ext uri="{FF2B5EF4-FFF2-40B4-BE49-F238E27FC236}">
                  <a16:creationId xmlns:a16="http://schemas.microsoft.com/office/drawing/2014/main" id="{01875D0F-2424-4389-BB79-B7877502E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927F5A31-C681-4932-BEFD-B223D6F20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3" name="Freeform 23">
              <a:extLst>
                <a:ext uri="{FF2B5EF4-FFF2-40B4-BE49-F238E27FC236}">
                  <a16:creationId xmlns:a16="http://schemas.microsoft.com/office/drawing/2014/main" id="{DAD9D8E8-3E55-4DDA-80B0-6508DFC58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Freeform 24">
              <a:extLst>
                <a:ext uri="{FF2B5EF4-FFF2-40B4-BE49-F238E27FC236}">
                  <a16:creationId xmlns:a16="http://schemas.microsoft.com/office/drawing/2014/main" id="{D22A1C63-7C05-4DA9-8684-DC69A5D9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" name="Freeform 25">
              <a:extLst>
                <a:ext uri="{FF2B5EF4-FFF2-40B4-BE49-F238E27FC236}">
                  <a16:creationId xmlns:a16="http://schemas.microsoft.com/office/drawing/2014/main" id="{A8B355B6-F766-4BB2-A54B-CE32BC49A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6" name="Freeform 26">
              <a:extLst>
                <a:ext uri="{FF2B5EF4-FFF2-40B4-BE49-F238E27FC236}">
                  <a16:creationId xmlns:a16="http://schemas.microsoft.com/office/drawing/2014/main" id="{D8DD30D1-F2F5-4FCF-889A-5AC14EFF6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Freeform 27">
              <a:extLst>
                <a:ext uri="{FF2B5EF4-FFF2-40B4-BE49-F238E27FC236}">
                  <a16:creationId xmlns:a16="http://schemas.microsoft.com/office/drawing/2014/main" id="{CB2B0458-507D-43E8-B56C-F0CED4CAF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8" name="Freeform 28">
              <a:extLst>
                <a:ext uri="{FF2B5EF4-FFF2-40B4-BE49-F238E27FC236}">
                  <a16:creationId xmlns:a16="http://schemas.microsoft.com/office/drawing/2014/main" id="{7675565E-26DD-486E-B047-99568C1FF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5434B238-B1E6-469A-9A4E-26CC34BC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06B74BB5-A917-465D-92AF-7A24D0854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Freeform 31">
              <a:extLst>
                <a:ext uri="{FF2B5EF4-FFF2-40B4-BE49-F238E27FC236}">
                  <a16:creationId xmlns:a16="http://schemas.microsoft.com/office/drawing/2014/main" id="{CADDD9FF-E0DA-4B0B-8004-2BDB7DA26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82" name="Picture 2">
            <a:extLst>
              <a:ext uri="{FF2B5EF4-FFF2-40B4-BE49-F238E27FC236}">
                <a16:creationId xmlns:a16="http://schemas.microsoft.com/office/drawing/2014/main" id="{CB54E949-8598-44D5-95F6-C31D8E650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EB2F604-F237-5339-4B70-FBF0555D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3"/>
            <a:ext cx="2743310" cy="4255024"/>
          </a:xfrm>
        </p:spPr>
        <p:txBody>
          <a:bodyPr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Támogató szabályozási keret (IEMD)</a:t>
            </a:r>
          </a:p>
        </p:txBody>
      </p:sp>
      <p:graphicFrame>
        <p:nvGraphicFramePr>
          <p:cNvPr id="183" name="Tartalom helye 2">
            <a:extLst>
              <a:ext uri="{FF2B5EF4-FFF2-40B4-BE49-F238E27FC236}">
                <a16:creationId xmlns:a16="http://schemas.microsoft.com/office/drawing/2014/main" id="{DF695E9D-AB89-87EF-18BF-51B6C0E89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229217"/>
              </p:ext>
            </p:extLst>
          </p:nvPr>
        </p:nvGraphicFramePr>
        <p:xfrm>
          <a:off x="4561190" y="1134681"/>
          <a:ext cx="6793747" cy="480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41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>
            <a:extLst>
              <a:ext uri="{FF2B5EF4-FFF2-40B4-BE49-F238E27FC236}">
                <a16:creationId xmlns:a16="http://schemas.microsoft.com/office/drawing/2014/main" id="{D315EA7A-503F-4861-9A7A-86476406A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5F6E419E-7478-4531-823C-58DF7A10F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166DED5-3552-4512-A5D0-3BD8DB2BF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04" name="Rectangle 5">
                <a:extLst>
                  <a:ext uri="{FF2B5EF4-FFF2-40B4-BE49-F238E27FC236}">
                    <a16:creationId xmlns:a16="http://schemas.microsoft.com/office/drawing/2014/main" id="{1EF83640-278B-4580-9288-D4C8F8E4D9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" name="Freeform 6">
                <a:extLst>
                  <a:ext uri="{FF2B5EF4-FFF2-40B4-BE49-F238E27FC236}">
                    <a16:creationId xmlns:a16="http://schemas.microsoft.com/office/drawing/2014/main" id="{2F851863-7279-454C-B927-51EC13FFDC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13CDDA8A-092F-4F54-8206-22848FBB17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D3F474AA-8038-46EB-906B-EE7E8E5E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8" name="Freeform 9">
                <a:extLst>
                  <a:ext uri="{FF2B5EF4-FFF2-40B4-BE49-F238E27FC236}">
                    <a16:creationId xmlns:a16="http://schemas.microsoft.com/office/drawing/2014/main" id="{DEA100B0-B335-41A5-A04B-B601E2096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9" name="Freeform 10">
                <a:extLst>
                  <a:ext uri="{FF2B5EF4-FFF2-40B4-BE49-F238E27FC236}">
                    <a16:creationId xmlns:a16="http://schemas.microsoft.com/office/drawing/2014/main" id="{93FDDD44-A7E1-4A3A-9757-84B8F4D50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D8338DDE-CA03-44D8-949F-A79C2E01C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CBDAD3BA-A054-4189-9451-6E969BB4B9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2" name="Freeform 13">
                <a:extLst>
                  <a:ext uri="{FF2B5EF4-FFF2-40B4-BE49-F238E27FC236}">
                    <a16:creationId xmlns:a16="http://schemas.microsoft.com/office/drawing/2014/main" id="{EF10C686-CA10-4F20-98E0-3BBFC2EDC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3" name="Freeform 14">
                <a:extLst>
                  <a:ext uri="{FF2B5EF4-FFF2-40B4-BE49-F238E27FC236}">
                    <a16:creationId xmlns:a16="http://schemas.microsoft.com/office/drawing/2014/main" id="{3904651A-E8FB-4006-B428-FB8B593389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8AAADB72-3AAF-4192-A9FF-7628FC38F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5" name="Line 16">
                <a:extLst>
                  <a:ext uri="{FF2B5EF4-FFF2-40B4-BE49-F238E27FC236}">
                    <a16:creationId xmlns:a16="http://schemas.microsoft.com/office/drawing/2014/main" id="{4AA2AF70-7263-43F5-931F-E58CF9C830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6" name="Freeform 17">
                <a:extLst>
                  <a:ext uri="{FF2B5EF4-FFF2-40B4-BE49-F238E27FC236}">
                    <a16:creationId xmlns:a16="http://schemas.microsoft.com/office/drawing/2014/main" id="{1060A3F5-24D4-4418-ABFF-1F9BA79148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7" name="Freeform 18">
                <a:extLst>
                  <a:ext uri="{FF2B5EF4-FFF2-40B4-BE49-F238E27FC236}">
                    <a16:creationId xmlns:a16="http://schemas.microsoft.com/office/drawing/2014/main" id="{5B675803-C045-45DC-8B2B-CDE25229E7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8" name="Freeform 19">
                <a:extLst>
                  <a:ext uri="{FF2B5EF4-FFF2-40B4-BE49-F238E27FC236}">
                    <a16:creationId xmlns:a16="http://schemas.microsoft.com/office/drawing/2014/main" id="{EADA3295-F2BE-46B1-B100-FE72BA7FB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9" name="Freeform 20">
                <a:extLst>
                  <a:ext uri="{FF2B5EF4-FFF2-40B4-BE49-F238E27FC236}">
                    <a16:creationId xmlns:a16="http://schemas.microsoft.com/office/drawing/2014/main" id="{551DAFD8-4E73-4975-A320-A28713040A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0" name="Rectangle 21">
                <a:extLst>
                  <a:ext uri="{FF2B5EF4-FFF2-40B4-BE49-F238E27FC236}">
                    <a16:creationId xmlns:a16="http://schemas.microsoft.com/office/drawing/2014/main" id="{CC70859F-6F0C-458C-871C-659479A77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1" name="Freeform 22">
                <a:extLst>
                  <a:ext uri="{FF2B5EF4-FFF2-40B4-BE49-F238E27FC236}">
                    <a16:creationId xmlns:a16="http://schemas.microsoft.com/office/drawing/2014/main" id="{5B72D469-05AB-4030-A098-93996328F6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2" name="Freeform 23">
                <a:extLst>
                  <a:ext uri="{FF2B5EF4-FFF2-40B4-BE49-F238E27FC236}">
                    <a16:creationId xmlns:a16="http://schemas.microsoft.com/office/drawing/2014/main" id="{75DBFDF8-F8E9-48E1-A45A-D2B5AE2DF8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3" name="Freeform 24">
                <a:extLst>
                  <a:ext uri="{FF2B5EF4-FFF2-40B4-BE49-F238E27FC236}">
                    <a16:creationId xmlns:a16="http://schemas.microsoft.com/office/drawing/2014/main" id="{0551FF34-D734-4387-A502-51A05F44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4" name="Freeform 25">
                <a:extLst>
                  <a:ext uri="{FF2B5EF4-FFF2-40B4-BE49-F238E27FC236}">
                    <a16:creationId xmlns:a16="http://schemas.microsoft.com/office/drawing/2014/main" id="{AFC8681E-1281-45FF-BAE4-117F130B5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5" name="Freeform 26">
                <a:extLst>
                  <a:ext uri="{FF2B5EF4-FFF2-40B4-BE49-F238E27FC236}">
                    <a16:creationId xmlns:a16="http://schemas.microsoft.com/office/drawing/2014/main" id="{50129A5D-104B-4BA4-BF6B-EFE5A18E9D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6" name="Freeform 27">
                <a:extLst>
                  <a:ext uri="{FF2B5EF4-FFF2-40B4-BE49-F238E27FC236}">
                    <a16:creationId xmlns:a16="http://schemas.microsoft.com/office/drawing/2014/main" id="{B577A65E-5B12-4906-BE44-488292A61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7" name="Freeform 28">
                <a:extLst>
                  <a:ext uri="{FF2B5EF4-FFF2-40B4-BE49-F238E27FC236}">
                    <a16:creationId xmlns:a16="http://schemas.microsoft.com/office/drawing/2014/main" id="{B4979406-1BBE-4866-A457-C27512B37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8" name="Freeform 29">
                <a:extLst>
                  <a:ext uri="{FF2B5EF4-FFF2-40B4-BE49-F238E27FC236}">
                    <a16:creationId xmlns:a16="http://schemas.microsoft.com/office/drawing/2014/main" id="{549FFC41-8687-4748-9C1D-2A4646E525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9" name="Freeform 30">
                <a:extLst>
                  <a:ext uri="{FF2B5EF4-FFF2-40B4-BE49-F238E27FC236}">
                    <a16:creationId xmlns:a16="http://schemas.microsoft.com/office/drawing/2014/main" id="{B11E840F-BD53-4800-83CA-1947A25D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B4CCFC6B-527F-45F5-B3D7-E9B97D93C0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3DCC051-27F2-4DBE-A517-3C7B41B68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4" name="Freeform 32">
                <a:extLst>
                  <a:ext uri="{FF2B5EF4-FFF2-40B4-BE49-F238E27FC236}">
                    <a16:creationId xmlns:a16="http://schemas.microsoft.com/office/drawing/2014/main" id="{430CD11B-83C2-4688-998D-61671562F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A416D02C-5F18-4A38-9CFB-8A621C721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573D4C8C-23EB-4CC5-AB4F-4B4EB14648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0252D8BA-387F-4F32-82AE-F3CD4A9C54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9A6E44F7-44BE-461D-A533-541FE46C07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566C6055-836D-49ED-A4FC-5775CA27C2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F14FE2AF-B4CA-4539-9777-0FC2D4A7AB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1" name="Freeform 39">
                <a:extLst>
                  <a:ext uri="{FF2B5EF4-FFF2-40B4-BE49-F238E27FC236}">
                    <a16:creationId xmlns:a16="http://schemas.microsoft.com/office/drawing/2014/main" id="{9FBA3A27-1780-40C8-A3AE-6E2EA7A342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2" name="Freeform 40">
                <a:extLst>
                  <a:ext uri="{FF2B5EF4-FFF2-40B4-BE49-F238E27FC236}">
                    <a16:creationId xmlns:a16="http://schemas.microsoft.com/office/drawing/2014/main" id="{A2C28934-2400-466F-B4D7-5A7D5467D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3" name="Rectangle 41">
                <a:extLst>
                  <a:ext uri="{FF2B5EF4-FFF2-40B4-BE49-F238E27FC236}">
                    <a16:creationId xmlns:a16="http://schemas.microsoft.com/office/drawing/2014/main" id="{41D0850A-1F9C-4759-AD74-903DE36F86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pic>
        <p:nvPicPr>
          <p:cNvPr id="132" name="Picture 2">
            <a:extLst>
              <a:ext uri="{FF2B5EF4-FFF2-40B4-BE49-F238E27FC236}">
                <a16:creationId xmlns:a16="http://schemas.microsoft.com/office/drawing/2014/main" id="{9018343C-0778-41DD-9B4B-DD35C732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1B927C1-9798-4C5C-B5C1-533BAC6E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D1CBC78-DE67-41CF-AEBA-457CF7FC1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7" name="Rectangle 5">
                <a:extLst>
                  <a:ext uri="{FF2B5EF4-FFF2-40B4-BE49-F238E27FC236}">
                    <a16:creationId xmlns:a16="http://schemas.microsoft.com/office/drawing/2014/main" id="{60B54AE6-A39D-4588-83AD-A1EDA79EB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8" name="Freeform 6">
                <a:extLst>
                  <a:ext uri="{FF2B5EF4-FFF2-40B4-BE49-F238E27FC236}">
                    <a16:creationId xmlns:a16="http://schemas.microsoft.com/office/drawing/2014/main" id="{591BE68D-E84D-47D1-8C2C-84C07EF0B0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9" name="Freeform 7">
                <a:extLst>
                  <a:ext uri="{FF2B5EF4-FFF2-40B4-BE49-F238E27FC236}">
                    <a16:creationId xmlns:a16="http://schemas.microsoft.com/office/drawing/2014/main" id="{A2204FBD-C360-4355-844D-09AC040FD9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0" name="Freeform 8">
                <a:extLst>
                  <a:ext uri="{FF2B5EF4-FFF2-40B4-BE49-F238E27FC236}">
                    <a16:creationId xmlns:a16="http://schemas.microsoft.com/office/drawing/2014/main" id="{28D72865-B9BB-4F5E-9DEC-C4DA21C25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1" name="Freeform 9">
                <a:extLst>
                  <a:ext uri="{FF2B5EF4-FFF2-40B4-BE49-F238E27FC236}">
                    <a16:creationId xmlns:a16="http://schemas.microsoft.com/office/drawing/2014/main" id="{AB7FBD61-8186-4A9B-8FE5-E211E99A0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2" name="Freeform 10">
                <a:extLst>
                  <a:ext uri="{FF2B5EF4-FFF2-40B4-BE49-F238E27FC236}">
                    <a16:creationId xmlns:a16="http://schemas.microsoft.com/office/drawing/2014/main" id="{8C9982D6-12E5-4920-9107-FEF23A699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3" name="Freeform 11">
                <a:extLst>
                  <a:ext uri="{FF2B5EF4-FFF2-40B4-BE49-F238E27FC236}">
                    <a16:creationId xmlns:a16="http://schemas.microsoft.com/office/drawing/2014/main" id="{9BB3F80E-6F52-44C9-B9D2-55BDB62FAD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4" name="Freeform 12">
                <a:extLst>
                  <a:ext uri="{FF2B5EF4-FFF2-40B4-BE49-F238E27FC236}">
                    <a16:creationId xmlns:a16="http://schemas.microsoft.com/office/drawing/2014/main" id="{27B6E33E-0CBC-44AA-99E3-6893463EC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5" name="Freeform 13">
                <a:extLst>
                  <a:ext uri="{FF2B5EF4-FFF2-40B4-BE49-F238E27FC236}">
                    <a16:creationId xmlns:a16="http://schemas.microsoft.com/office/drawing/2014/main" id="{E4FBA0A1-7DE5-4E1F-8188-76740F5F68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6" name="Freeform 14">
                <a:extLst>
                  <a:ext uri="{FF2B5EF4-FFF2-40B4-BE49-F238E27FC236}">
                    <a16:creationId xmlns:a16="http://schemas.microsoft.com/office/drawing/2014/main" id="{D7327CF4-A65A-46FF-B252-3E0707230F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7" name="Freeform 15">
                <a:extLst>
                  <a:ext uri="{FF2B5EF4-FFF2-40B4-BE49-F238E27FC236}">
                    <a16:creationId xmlns:a16="http://schemas.microsoft.com/office/drawing/2014/main" id="{94491CCA-20DD-416E-97F6-8449A0E2F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8" name="Line 16">
                <a:extLst>
                  <a:ext uri="{FF2B5EF4-FFF2-40B4-BE49-F238E27FC236}">
                    <a16:creationId xmlns:a16="http://schemas.microsoft.com/office/drawing/2014/main" id="{9E408FEC-126E-4556-8DA1-F77E570156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9" name="Freeform 17">
                <a:extLst>
                  <a:ext uri="{FF2B5EF4-FFF2-40B4-BE49-F238E27FC236}">
                    <a16:creationId xmlns:a16="http://schemas.microsoft.com/office/drawing/2014/main" id="{11299703-E290-42D8-9D2D-5659377461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0" name="Freeform 18">
                <a:extLst>
                  <a:ext uri="{FF2B5EF4-FFF2-40B4-BE49-F238E27FC236}">
                    <a16:creationId xmlns:a16="http://schemas.microsoft.com/office/drawing/2014/main" id="{F0D8EDED-63DD-48FD-9B2A-AAF9CAAEB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1" name="Freeform 19">
                <a:extLst>
                  <a:ext uri="{FF2B5EF4-FFF2-40B4-BE49-F238E27FC236}">
                    <a16:creationId xmlns:a16="http://schemas.microsoft.com/office/drawing/2014/main" id="{1C841D15-6D0B-43DA-9189-54AE258E1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2" name="Freeform 20">
                <a:extLst>
                  <a:ext uri="{FF2B5EF4-FFF2-40B4-BE49-F238E27FC236}">
                    <a16:creationId xmlns:a16="http://schemas.microsoft.com/office/drawing/2014/main" id="{470BE3D1-28A8-4F20-B18C-8E677B086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AE149E9A-866F-4466-9B1D-6B49361DA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C6D0299C-524E-4E5D-9F06-BAF2BFF21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5" name="Freeform 23">
                <a:extLst>
                  <a:ext uri="{FF2B5EF4-FFF2-40B4-BE49-F238E27FC236}">
                    <a16:creationId xmlns:a16="http://schemas.microsoft.com/office/drawing/2014/main" id="{B8B5DC83-B8E6-477E-8DA5-189A242D6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6" name="Freeform 24">
                <a:extLst>
                  <a:ext uri="{FF2B5EF4-FFF2-40B4-BE49-F238E27FC236}">
                    <a16:creationId xmlns:a16="http://schemas.microsoft.com/office/drawing/2014/main" id="{9194CC76-136B-44AF-9D62-1CA9F6DD9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7" name="Freeform 25">
                <a:extLst>
                  <a:ext uri="{FF2B5EF4-FFF2-40B4-BE49-F238E27FC236}">
                    <a16:creationId xmlns:a16="http://schemas.microsoft.com/office/drawing/2014/main" id="{E8ACD66F-F4B0-4A77-B1A5-9EDCC4EEE2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8" name="Freeform 26">
                <a:extLst>
                  <a:ext uri="{FF2B5EF4-FFF2-40B4-BE49-F238E27FC236}">
                    <a16:creationId xmlns:a16="http://schemas.microsoft.com/office/drawing/2014/main" id="{F78B2DB3-FD63-48E2-A23E-F6E97C244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9" name="Freeform 27">
                <a:extLst>
                  <a:ext uri="{FF2B5EF4-FFF2-40B4-BE49-F238E27FC236}">
                    <a16:creationId xmlns:a16="http://schemas.microsoft.com/office/drawing/2014/main" id="{AB42FFCE-D4FC-485E-90D5-39D721CFA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0" name="Freeform 28">
                <a:extLst>
                  <a:ext uri="{FF2B5EF4-FFF2-40B4-BE49-F238E27FC236}">
                    <a16:creationId xmlns:a16="http://schemas.microsoft.com/office/drawing/2014/main" id="{04658F53-ECB3-4DD3-AC4C-73F53A457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1" name="Freeform 29">
                <a:extLst>
                  <a:ext uri="{FF2B5EF4-FFF2-40B4-BE49-F238E27FC236}">
                    <a16:creationId xmlns:a16="http://schemas.microsoft.com/office/drawing/2014/main" id="{2AE028A6-8CE7-4186-A31E-D2A40ECDFD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2" name="Freeform 30">
                <a:extLst>
                  <a:ext uri="{FF2B5EF4-FFF2-40B4-BE49-F238E27FC236}">
                    <a16:creationId xmlns:a16="http://schemas.microsoft.com/office/drawing/2014/main" id="{AE921804-452E-42DB-80F8-051A53E2CD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3" name="Freeform 31">
                <a:extLst>
                  <a:ext uri="{FF2B5EF4-FFF2-40B4-BE49-F238E27FC236}">
                    <a16:creationId xmlns:a16="http://schemas.microsoft.com/office/drawing/2014/main" id="{E9B02156-F8B0-4C97-AAF3-97C74A2C6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6CA6519-2870-4AD4-8099-18D508E3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7" name="Freeform 32">
                <a:extLst>
                  <a:ext uri="{FF2B5EF4-FFF2-40B4-BE49-F238E27FC236}">
                    <a16:creationId xmlns:a16="http://schemas.microsoft.com/office/drawing/2014/main" id="{BC3C6E82-8E4E-4854-A2D1-7DAF1F35F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8" name="Freeform 33">
                <a:extLst>
                  <a:ext uri="{FF2B5EF4-FFF2-40B4-BE49-F238E27FC236}">
                    <a16:creationId xmlns:a16="http://schemas.microsoft.com/office/drawing/2014/main" id="{6DF90866-7048-488A-A4B3-6A3F8500E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9" name="Freeform 34">
                <a:extLst>
                  <a:ext uri="{FF2B5EF4-FFF2-40B4-BE49-F238E27FC236}">
                    <a16:creationId xmlns:a16="http://schemas.microsoft.com/office/drawing/2014/main" id="{C7492B5B-0DAF-40D2-8D7E-A5B1CB80A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0" name="Freeform 35">
                <a:extLst>
                  <a:ext uri="{FF2B5EF4-FFF2-40B4-BE49-F238E27FC236}">
                    <a16:creationId xmlns:a16="http://schemas.microsoft.com/office/drawing/2014/main" id="{7F3E205C-1EDF-44F1-ADFF-907F6F9A7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1" name="Freeform 36">
                <a:extLst>
                  <a:ext uri="{FF2B5EF4-FFF2-40B4-BE49-F238E27FC236}">
                    <a16:creationId xmlns:a16="http://schemas.microsoft.com/office/drawing/2014/main" id="{F1F97E15-C677-4DF3-9CDD-FA73AF35C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2" name="Freeform 37">
                <a:extLst>
                  <a:ext uri="{FF2B5EF4-FFF2-40B4-BE49-F238E27FC236}">
                    <a16:creationId xmlns:a16="http://schemas.microsoft.com/office/drawing/2014/main" id="{3E9072E3-BE5E-4305-ACA6-9A21804B0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3" name="Freeform 38">
                <a:extLst>
                  <a:ext uri="{FF2B5EF4-FFF2-40B4-BE49-F238E27FC236}">
                    <a16:creationId xmlns:a16="http://schemas.microsoft.com/office/drawing/2014/main" id="{B423CA3B-303A-4681-A241-773908084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4" name="Freeform 39">
                <a:extLst>
                  <a:ext uri="{FF2B5EF4-FFF2-40B4-BE49-F238E27FC236}">
                    <a16:creationId xmlns:a16="http://schemas.microsoft.com/office/drawing/2014/main" id="{BBBF1F7D-CCDC-4994-AC8E-F0659B7C73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5" name="Freeform 40">
                <a:extLst>
                  <a:ext uri="{FF2B5EF4-FFF2-40B4-BE49-F238E27FC236}">
                    <a16:creationId xmlns:a16="http://schemas.microsoft.com/office/drawing/2014/main" id="{FB5963B4-24BD-41E4-B478-711756BB5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6" name="Rectangle 41">
                <a:extLst>
                  <a:ext uri="{FF2B5EF4-FFF2-40B4-BE49-F238E27FC236}">
                    <a16:creationId xmlns:a16="http://schemas.microsoft.com/office/drawing/2014/main" id="{86840453-F642-4E05-9EEA-F9155CEDE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09214B8-667E-48C3-AA1D-F37E71816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2">
            <a:extLst>
              <a:ext uri="{FF2B5EF4-FFF2-40B4-BE49-F238E27FC236}">
                <a16:creationId xmlns:a16="http://schemas.microsoft.com/office/drawing/2014/main" id="{49290607-5038-40A2-A8FD-A1B833094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5132FC3-C8B8-4E24-B4EB-C76C32ABC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0" name="Rectangle 5">
              <a:extLst>
                <a:ext uri="{FF2B5EF4-FFF2-40B4-BE49-F238E27FC236}">
                  <a16:creationId xmlns:a16="http://schemas.microsoft.com/office/drawing/2014/main" id="{17AF491C-18FB-4915-B059-FD7B0AF22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1" name="Freeform 6">
              <a:extLst>
                <a:ext uri="{FF2B5EF4-FFF2-40B4-BE49-F238E27FC236}">
                  <a16:creationId xmlns:a16="http://schemas.microsoft.com/office/drawing/2014/main" id="{5CBC1C56-7745-4B13-9D21-B84B442C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2" name="Freeform 7">
              <a:extLst>
                <a:ext uri="{FF2B5EF4-FFF2-40B4-BE49-F238E27FC236}">
                  <a16:creationId xmlns:a16="http://schemas.microsoft.com/office/drawing/2014/main" id="{B9DEEC5E-7F0F-463D-AD65-0044C3597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066A11C7-42D3-4779-951B-BA65914EC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Freeform 9">
              <a:extLst>
                <a:ext uri="{FF2B5EF4-FFF2-40B4-BE49-F238E27FC236}">
                  <a16:creationId xmlns:a16="http://schemas.microsoft.com/office/drawing/2014/main" id="{CE34A1A1-22AD-4693-8152-D8A2D2265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5" name="Freeform 10">
              <a:extLst>
                <a:ext uri="{FF2B5EF4-FFF2-40B4-BE49-F238E27FC236}">
                  <a16:creationId xmlns:a16="http://schemas.microsoft.com/office/drawing/2014/main" id="{86975A93-AEBF-4210-9EE0-6EB4EF752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47EDEC59-EE20-4727-A396-29B0783FD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4EB12BA6-900C-4ECC-8AFC-23D84C035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10A78CC2-8729-484F-ABB6-0EC45CB5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F3E92C4D-6D23-49A6-BC6E-EA34C59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Freeform 15">
              <a:extLst>
                <a:ext uri="{FF2B5EF4-FFF2-40B4-BE49-F238E27FC236}">
                  <a16:creationId xmlns:a16="http://schemas.microsoft.com/office/drawing/2014/main" id="{4E82D76F-B649-4DB4-9C44-C40974E6D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1" name="Line 16">
              <a:extLst>
                <a:ext uri="{FF2B5EF4-FFF2-40B4-BE49-F238E27FC236}">
                  <a16:creationId xmlns:a16="http://schemas.microsoft.com/office/drawing/2014/main" id="{30DAF86B-08F2-484B-8C31-4863B8BE2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2" name="Freeform 17">
              <a:extLst>
                <a:ext uri="{FF2B5EF4-FFF2-40B4-BE49-F238E27FC236}">
                  <a16:creationId xmlns:a16="http://schemas.microsoft.com/office/drawing/2014/main" id="{AAC0A6FD-0DE1-4874-B73F-24ABE4F66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Freeform 18">
              <a:extLst>
                <a:ext uri="{FF2B5EF4-FFF2-40B4-BE49-F238E27FC236}">
                  <a16:creationId xmlns:a16="http://schemas.microsoft.com/office/drawing/2014/main" id="{19B6A4E5-3145-4057-B0B4-5DF9CE245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371DB734-5B0F-4D5C-B559-845D79B0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EA6E9F91-D0EE-4EB3-BFFE-4C2950C87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6" name="Rectangle 21">
              <a:extLst>
                <a:ext uri="{FF2B5EF4-FFF2-40B4-BE49-F238E27FC236}">
                  <a16:creationId xmlns:a16="http://schemas.microsoft.com/office/drawing/2014/main" id="{E313A581-BDA8-4AD7-8535-6317DB760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7" name="Freeform 22">
              <a:extLst>
                <a:ext uri="{FF2B5EF4-FFF2-40B4-BE49-F238E27FC236}">
                  <a16:creationId xmlns:a16="http://schemas.microsoft.com/office/drawing/2014/main" id="{7FDB4D05-F464-4E86-9E4C-54792700C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8" name="Freeform 23">
              <a:extLst>
                <a:ext uri="{FF2B5EF4-FFF2-40B4-BE49-F238E27FC236}">
                  <a16:creationId xmlns:a16="http://schemas.microsoft.com/office/drawing/2014/main" id="{D06FD54F-F58C-491B-8A63-67F446C4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9" name="Freeform 24">
              <a:extLst>
                <a:ext uri="{FF2B5EF4-FFF2-40B4-BE49-F238E27FC236}">
                  <a16:creationId xmlns:a16="http://schemas.microsoft.com/office/drawing/2014/main" id="{B551F463-6A0C-43F8-B1ED-BCC4DBC9D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0" name="Freeform 25">
              <a:extLst>
                <a:ext uri="{FF2B5EF4-FFF2-40B4-BE49-F238E27FC236}">
                  <a16:creationId xmlns:a16="http://schemas.microsoft.com/office/drawing/2014/main" id="{72E0DFFE-C577-4BE9-AF51-49A4B7E75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1" name="Freeform 26">
              <a:extLst>
                <a:ext uri="{FF2B5EF4-FFF2-40B4-BE49-F238E27FC236}">
                  <a16:creationId xmlns:a16="http://schemas.microsoft.com/office/drawing/2014/main" id="{17A0B21F-9881-4F42-A5E0-5E6BF033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2" name="Freeform 27">
              <a:extLst>
                <a:ext uri="{FF2B5EF4-FFF2-40B4-BE49-F238E27FC236}">
                  <a16:creationId xmlns:a16="http://schemas.microsoft.com/office/drawing/2014/main" id="{AFB83120-05C7-4607-9486-4305775D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3" name="Freeform 28">
              <a:extLst>
                <a:ext uri="{FF2B5EF4-FFF2-40B4-BE49-F238E27FC236}">
                  <a16:creationId xmlns:a16="http://schemas.microsoft.com/office/drawing/2014/main" id="{2ECD515E-6608-47F5-8C65-F56E53CC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" name="Freeform 29">
              <a:extLst>
                <a:ext uri="{FF2B5EF4-FFF2-40B4-BE49-F238E27FC236}">
                  <a16:creationId xmlns:a16="http://schemas.microsoft.com/office/drawing/2014/main" id="{BEFA0C4C-FAF0-47E0-8A7B-0513D159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" name="Freeform 30">
              <a:extLst>
                <a:ext uri="{FF2B5EF4-FFF2-40B4-BE49-F238E27FC236}">
                  <a16:creationId xmlns:a16="http://schemas.microsoft.com/office/drawing/2014/main" id="{45BA0295-74CD-4F8E-A392-29AB9A96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" name="Freeform 31">
              <a:extLst>
                <a:ext uri="{FF2B5EF4-FFF2-40B4-BE49-F238E27FC236}">
                  <a16:creationId xmlns:a16="http://schemas.microsoft.com/office/drawing/2014/main" id="{F458A9CB-C33F-45CF-BDB3-4B1EEA626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Téglalap 3">
            <a:extLst>
              <a:ext uri="{FF2B5EF4-FFF2-40B4-BE49-F238E27FC236}">
                <a16:creationId xmlns:a16="http://schemas.microsoft.com/office/drawing/2014/main" id="{E6F63294-6682-1683-F073-936BE00BCC7B}"/>
              </a:ext>
            </a:extLst>
          </p:cNvPr>
          <p:cNvSpPr/>
          <p:nvPr/>
        </p:nvSpPr>
        <p:spPr>
          <a:xfrm>
            <a:off x="619518" y="1254035"/>
            <a:ext cx="3160002" cy="4002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 err="1">
                <a:solidFill>
                  <a:srgbClr val="FFFFFF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Támogató</a:t>
            </a:r>
            <a:r>
              <a:rPr lang="en-US" sz="3600" cap="all" dirty="0">
                <a:solidFill>
                  <a:srgbClr val="FFFFFF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cap="all" dirty="0" err="1">
                <a:solidFill>
                  <a:srgbClr val="FFFFFF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keretrendszer</a:t>
            </a:r>
            <a:endParaRPr lang="en-US" sz="3600" cap="all" dirty="0">
              <a:solidFill>
                <a:srgbClr val="FFFFFF"/>
              </a:solidFill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(REDII)</a:t>
            </a:r>
          </a:p>
        </p:txBody>
      </p:sp>
      <p:sp useBgFill="1">
        <p:nvSpPr>
          <p:cNvPr id="208" name="Round Diagonal Corner Rectangle 6">
            <a:extLst>
              <a:ext uri="{FF2B5EF4-FFF2-40B4-BE49-F238E27FC236}">
                <a16:creationId xmlns:a16="http://schemas.microsoft.com/office/drawing/2014/main" id="{CFAECD72-6B19-4445-98D4-3F2EC8A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D058ED1-DE24-43E9-AB09-5EBBD0AB7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211" name="Freeform 32">
              <a:extLst>
                <a:ext uri="{FF2B5EF4-FFF2-40B4-BE49-F238E27FC236}">
                  <a16:creationId xmlns:a16="http://schemas.microsoft.com/office/drawing/2014/main" id="{D8A5E3A7-339D-4ACE-B92C-44845AA6A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2" name="Freeform 33">
              <a:extLst>
                <a:ext uri="{FF2B5EF4-FFF2-40B4-BE49-F238E27FC236}">
                  <a16:creationId xmlns:a16="http://schemas.microsoft.com/office/drawing/2014/main" id="{800ED4D9-CDB6-4D7C-9D79-BC8E5509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3" name="Freeform 34">
              <a:extLst>
                <a:ext uri="{FF2B5EF4-FFF2-40B4-BE49-F238E27FC236}">
                  <a16:creationId xmlns:a16="http://schemas.microsoft.com/office/drawing/2014/main" id="{82F75D77-6A39-42BB-BF3B-2EAF9B317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4" name="Freeform 35">
              <a:extLst>
                <a:ext uri="{FF2B5EF4-FFF2-40B4-BE49-F238E27FC236}">
                  <a16:creationId xmlns:a16="http://schemas.microsoft.com/office/drawing/2014/main" id="{70C8E191-8D22-4FAB-86FC-779EEF8B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" name="Freeform 36">
              <a:extLst>
                <a:ext uri="{FF2B5EF4-FFF2-40B4-BE49-F238E27FC236}">
                  <a16:creationId xmlns:a16="http://schemas.microsoft.com/office/drawing/2014/main" id="{CBE99E0F-7606-4B90-A18F-B26F3B651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6" name="Freeform 37">
              <a:extLst>
                <a:ext uri="{FF2B5EF4-FFF2-40B4-BE49-F238E27FC236}">
                  <a16:creationId xmlns:a16="http://schemas.microsoft.com/office/drawing/2014/main" id="{EB8A4B90-0F0A-489A-903E-59016F8A5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7" name="Freeform 38">
              <a:extLst>
                <a:ext uri="{FF2B5EF4-FFF2-40B4-BE49-F238E27FC236}">
                  <a16:creationId xmlns:a16="http://schemas.microsoft.com/office/drawing/2014/main" id="{1FC9FF57-5AC7-4722-9FB6-81A7DA50C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8" name="Freeform 39">
              <a:extLst>
                <a:ext uri="{FF2B5EF4-FFF2-40B4-BE49-F238E27FC236}">
                  <a16:creationId xmlns:a16="http://schemas.microsoft.com/office/drawing/2014/main" id="{91569B3B-54A3-406D-9D40-F1BB073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9" name="Freeform 40">
              <a:extLst>
                <a:ext uri="{FF2B5EF4-FFF2-40B4-BE49-F238E27FC236}">
                  <a16:creationId xmlns:a16="http://schemas.microsoft.com/office/drawing/2014/main" id="{23B52B42-958C-4F04-B4C2-7DBED691F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0" name="Rectangle 41">
              <a:extLst>
                <a:ext uri="{FF2B5EF4-FFF2-40B4-BE49-F238E27FC236}">
                  <a16:creationId xmlns:a16="http://schemas.microsoft.com/office/drawing/2014/main" id="{CEFA1DF4-01A9-433D-B379-098A92EA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ustomShape 2">
            <a:extLst>
              <a:ext uri="{FF2B5EF4-FFF2-40B4-BE49-F238E27FC236}">
                <a16:creationId xmlns:a16="http://schemas.microsoft.com/office/drawing/2014/main" id="{72031FDF-AE2D-12D1-69AC-3009AD9896DB}"/>
              </a:ext>
            </a:extLst>
          </p:cNvPr>
          <p:cNvSpPr/>
          <p:nvPr/>
        </p:nvSpPr>
        <p:spPr>
          <a:xfrm>
            <a:off x="4658352" y="224880"/>
            <a:ext cx="5571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u-HU"/>
          </a:p>
        </p:txBody>
      </p:sp>
      <p:graphicFrame>
        <p:nvGraphicFramePr>
          <p:cNvPr id="85" name="TextShape 3">
            <a:extLst>
              <a:ext uri="{FF2B5EF4-FFF2-40B4-BE49-F238E27FC236}">
                <a16:creationId xmlns:a16="http://schemas.microsoft.com/office/drawing/2014/main" id="{E8ADBFA4-B687-AD6C-7805-6B5CD16B07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39107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02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54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1757CAE-10E9-DC44-6776-C450B4BC74BE}"/>
              </a:ext>
            </a:extLst>
          </p:cNvPr>
          <p:cNvSpPr txBox="1">
            <a:spLocks/>
          </p:cNvSpPr>
          <p:nvPr/>
        </p:nvSpPr>
        <p:spPr>
          <a:xfrm>
            <a:off x="1141413" y="1082673"/>
            <a:ext cx="2869416" cy="470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000" dirty="0" err="1"/>
              <a:t>Nemzeti</a:t>
            </a:r>
            <a:r>
              <a:rPr lang="en-US" sz="4000" dirty="0"/>
              <a:t> </a:t>
            </a:r>
            <a:r>
              <a:rPr lang="en-US" sz="4000" dirty="0" err="1"/>
              <a:t>Energia</a:t>
            </a:r>
            <a:r>
              <a:rPr lang="en-US" sz="4000" dirty="0"/>
              <a:t> </a:t>
            </a:r>
            <a:r>
              <a:rPr lang="en-US" sz="4000" dirty="0" err="1"/>
              <a:t>és</a:t>
            </a:r>
            <a:r>
              <a:rPr lang="en-US" sz="4000" dirty="0"/>
              <a:t> </a:t>
            </a:r>
            <a:r>
              <a:rPr lang="en-US" sz="4000" dirty="0" err="1"/>
              <a:t>Klímaterv</a:t>
            </a:r>
            <a:endParaRPr lang="en-US" sz="40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D746A0-2D76-BC38-DC51-B9370702F8A3}"/>
              </a:ext>
            </a:extLst>
          </p:cNvPr>
          <p:cNvSpPr txBox="1">
            <a:spLocks/>
          </p:cNvSpPr>
          <p:nvPr/>
        </p:nvSpPr>
        <p:spPr>
          <a:xfrm>
            <a:off x="5297763" y="1082673"/>
            <a:ext cx="5751237" cy="470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 err="1"/>
              <a:t>Elő</a:t>
            </a:r>
            <a:r>
              <a:rPr lang="en-US" sz="1800" dirty="0"/>
              <a:t> </a:t>
            </a:r>
            <a:r>
              <a:rPr lang="en-US" sz="1800" dirty="0" err="1"/>
              <a:t>kell</a:t>
            </a:r>
            <a:r>
              <a:rPr lang="en-US" sz="1800" dirty="0"/>
              <a:t> </a:t>
            </a:r>
            <a:r>
              <a:rPr lang="en-US" sz="1800" dirty="0" err="1"/>
              <a:t>segíteni</a:t>
            </a:r>
            <a:r>
              <a:rPr lang="en-US" sz="1800" dirty="0"/>
              <a:t> a </a:t>
            </a:r>
            <a:r>
              <a:rPr lang="en-US" sz="1800" dirty="0" err="1"/>
              <a:t>kisebb</a:t>
            </a:r>
            <a:r>
              <a:rPr lang="en-US" sz="1800" dirty="0"/>
              <a:t> </a:t>
            </a:r>
            <a:r>
              <a:rPr lang="en-US" sz="1800" dirty="0" err="1"/>
              <a:t>méretű</a:t>
            </a:r>
            <a:r>
              <a:rPr lang="en-US" sz="1800" dirty="0"/>
              <a:t>, </a:t>
            </a:r>
            <a:r>
              <a:rPr lang="en-US" sz="1800" dirty="0" err="1"/>
              <a:t>helyi</a:t>
            </a:r>
            <a:r>
              <a:rPr lang="en-US" sz="1800" dirty="0"/>
              <a:t> </a:t>
            </a:r>
            <a:r>
              <a:rPr lang="en-US" sz="1800" dirty="0" err="1"/>
              <a:t>önellátásra</a:t>
            </a:r>
            <a:r>
              <a:rPr lang="en-US" sz="1800" dirty="0"/>
              <a:t> </a:t>
            </a:r>
            <a:r>
              <a:rPr lang="en-US" sz="1800" dirty="0" err="1"/>
              <a:t>alapuló</a:t>
            </a:r>
            <a:r>
              <a:rPr lang="en-US" sz="1800" dirty="0"/>
              <a:t> </a:t>
            </a:r>
            <a:r>
              <a:rPr lang="en-US" sz="1800" dirty="0" err="1"/>
              <a:t>rendszerek</a:t>
            </a:r>
            <a:r>
              <a:rPr lang="en-US" sz="1800" dirty="0"/>
              <a:t> </a:t>
            </a:r>
            <a:r>
              <a:rPr lang="en-US" sz="1800" dirty="0" err="1"/>
              <a:t>létrejöttét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 err="1"/>
              <a:t>Szabályozási</a:t>
            </a:r>
            <a:r>
              <a:rPr lang="en-US" sz="1800" dirty="0"/>
              <a:t> </a:t>
            </a:r>
            <a:r>
              <a:rPr lang="en-US" sz="1800" dirty="0" err="1"/>
              <a:t>eszközök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 err="1"/>
              <a:t>Gazdasági</a:t>
            </a:r>
            <a:r>
              <a:rPr lang="en-US" sz="1800" dirty="0"/>
              <a:t> </a:t>
            </a:r>
            <a:r>
              <a:rPr lang="en-US" sz="1800" dirty="0" err="1"/>
              <a:t>eszközök</a:t>
            </a:r>
            <a:endParaRPr lang="en-US" sz="1800" dirty="0"/>
          </a:p>
          <a:p>
            <a:pPr marL="0">
              <a:lnSpc>
                <a:spcPct val="110000"/>
              </a:lnSpc>
            </a:pPr>
            <a:r>
              <a:rPr lang="en-US" sz="1800" dirty="0" err="1"/>
              <a:t>Kiemelt</a:t>
            </a:r>
            <a:r>
              <a:rPr lang="en-US" sz="1800" dirty="0"/>
              <a:t> </a:t>
            </a:r>
            <a:r>
              <a:rPr lang="en-US" sz="1800" dirty="0" err="1"/>
              <a:t>szempontok</a:t>
            </a:r>
            <a:r>
              <a:rPr lang="en-US" sz="1800" dirty="0"/>
              <a:t>: 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önellátás</a:t>
            </a:r>
            <a:r>
              <a:rPr lang="en-US" sz="1800" dirty="0"/>
              <a:t>, </a:t>
            </a:r>
            <a:r>
              <a:rPr lang="en-US" sz="1800" dirty="0" err="1"/>
              <a:t>energiafüggetlenség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a </a:t>
            </a:r>
            <a:r>
              <a:rPr lang="en-US" sz="1800" dirty="0" err="1"/>
              <a:t>védendő</a:t>
            </a:r>
            <a:r>
              <a:rPr lang="en-US" sz="1800" dirty="0"/>
              <a:t> </a:t>
            </a:r>
            <a:r>
              <a:rPr lang="en-US" sz="1800" dirty="0" err="1"/>
              <a:t>fogyasztók</a:t>
            </a:r>
            <a:r>
              <a:rPr lang="en-US" sz="1800" dirty="0"/>
              <a:t> </a:t>
            </a:r>
            <a:r>
              <a:rPr lang="en-US" sz="1800" dirty="0" err="1"/>
              <a:t>érdekei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 err="1"/>
              <a:t>gazdaságosság</a:t>
            </a:r>
            <a:r>
              <a:rPr lang="en-US" sz="18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ellátásbiztonság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 err="1"/>
              <a:t>Energiaközösségek</a:t>
            </a:r>
            <a:r>
              <a:rPr lang="en-US" sz="1800" dirty="0"/>
              <a:t> </a:t>
            </a:r>
            <a:r>
              <a:rPr lang="en-US" sz="1800" dirty="0" err="1"/>
              <a:t>létrejöttének</a:t>
            </a:r>
            <a:r>
              <a:rPr lang="en-US" sz="1800" dirty="0"/>
              <a:t> </a:t>
            </a:r>
            <a:r>
              <a:rPr lang="en-US" sz="1800" dirty="0" err="1"/>
              <a:t>ösztönzése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i="1" dirty="0"/>
              <a:t>„</a:t>
            </a:r>
            <a:r>
              <a:rPr lang="en-US" sz="1800" i="1" dirty="0" err="1"/>
              <a:t>Falufűtőművek</a:t>
            </a:r>
            <a:r>
              <a:rPr lang="en-US" sz="1800" i="1" dirty="0"/>
              <a:t>” </a:t>
            </a:r>
            <a:r>
              <a:rPr lang="en-US" sz="1800" i="1" dirty="0" err="1"/>
              <a:t>energiaközösségként</a:t>
            </a:r>
            <a:r>
              <a:rPr lang="en-US" sz="1800" i="1" dirty="0"/>
              <a:t> </a:t>
            </a:r>
            <a:r>
              <a:rPr lang="en-US" sz="1800" i="1" dirty="0" err="1"/>
              <a:t>való</a:t>
            </a:r>
            <a:r>
              <a:rPr lang="en-US" sz="1800" i="1" dirty="0"/>
              <a:t> </a:t>
            </a:r>
            <a:r>
              <a:rPr lang="en-US" sz="1800" i="1" dirty="0" err="1"/>
              <a:t>kezelésének</a:t>
            </a:r>
            <a:r>
              <a:rPr lang="en-US" sz="1800" i="1" dirty="0"/>
              <a:t> </a:t>
            </a:r>
            <a:r>
              <a:rPr lang="en-US" sz="1800" i="1" dirty="0" err="1"/>
              <a:t>lehetősége</a:t>
            </a:r>
            <a:r>
              <a:rPr lang="en-US" sz="1800" i="1" dirty="0"/>
              <a:t>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66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5">
            <a:extLst>
              <a:ext uri="{FF2B5EF4-FFF2-40B4-BE49-F238E27FC236}">
                <a16:creationId xmlns:a16="http://schemas.microsoft.com/office/drawing/2014/main" id="{242A2AB3-BE95-607E-E4E0-1CF64D0EB4DC}"/>
              </a:ext>
            </a:extLst>
          </p:cNvPr>
          <p:cNvSpPr txBox="1">
            <a:spLocks/>
          </p:cNvSpPr>
          <p:nvPr/>
        </p:nvSpPr>
        <p:spPr>
          <a:xfrm>
            <a:off x="1314450" y="900436"/>
            <a:ext cx="3047485" cy="6676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12000">
                <a:schemeClr val="accent1">
                  <a:tint val="44500"/>
                  <a:satMod val="160000"/>
                  <a:lumMod val="47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8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Energiaközösség (IEMD)</a:t>
            </a:r>
          </a:p>
          <a:p>
            <a:endParaRPr lang="hu-HU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73739F-76CC-0CCD-94AA-6FBCD362A1D7}"/>
              </a:ext>
            </a:extLst>
          </p:cNvPr>
          <p:cNvSpPr txBox="1">
            <a:spLocks/>
          </p:cNvSpPr>
          <p:nvPr/>
        </p:nvSpPr>
        <p:spPr>
          <a:xfrm>
            <a:off x="1085850" y="1568071"/>
            <a:ext cx="5319507" cy="46993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Szövetkezet vagy non-profit gazdasági társaság</a:t>
            </a:r>
          </a:p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Elsődleges célja nem a profit hanem, hogy a tagjai számára, vagy az energiaközösség létesítő okiratában megjelölt működési területen környezeti, gazdasági és szociális közösségi előnyöket biztosítson;</a:t>
            </a:r>
          </a:p>
          <a:p>
            <a:pPr algn="just"/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villamosenergia termelés, tárolás, fogyasztás, elosztói rugalmassági szolgáltatás nyújtása, villamosenergia-megosztás, aggregálás, a közúti közlekedésről szóló törvény szerinti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elektromobilitás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szolgáltatás nyújtása és elektromos töltőberendezés üzemeltetése tevékenységek közül legalább az egyiket végzi;</a:t>
            </a:r>
          </a:p>
          <a:p>
            <a:pPr algn="just"/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irányítási jogot nem gyakorolhatnak benne olyan társaságok, illetve azok kapcsolt vállalkozásai, amelyek a villamosenergia, illetve gázellátás területén tevékenykednek.</a:t>
            </a:r>
          </a:p>
        </p:txBody>
      </p:sp>
      <p:sp>
        <p:nvSpPr>
          <p:cNvPr id="4" name="Szöveg helye 6">
            <a:extLst>
              <a:ext uri="{FF2B5EF4-FFF2-40B4-BE49-F238E27FC236}">
                <a16:creationId xmlns:a16="http://schemas.microsoft.com/office/drawing/2014/main" id="{9EB6D13F-ADFB-44E8-8DA0-805C56AA5E0B}"/>
              </a:ext>
            </a:extLst>
          </p:cNvPr>
          <p:cNvSpPr txBox="1">
            <a:spLocks/>
          </p:cNvSpPr>
          <p:nvPr/>
        </p:nvSpPr>
        <p:spPr>
          <a:xfrm>
            <a:off x="6834875" y="1263982"/>
            <a:ext cx="4042675" cy="667635"/>
          </a:xfrm>
          <a:prstGeom prst="rect">
            <a:avLst/>
          </a:prstGeom>
          <a:gradFill flip="none" rotWithShape="1">
            <a:gsLst>
              <a:gs pos="5000">
                <a:schemeClr val="accent2">
                  <a:lumMod val="75000"/>
                  <a:shade val="30000"/>
                  <a:satMod val="115000"/>
                </a:schemeClr>
              </a:gs>
              <a:gs pos="19000">
                <a:schemeClr val="accent2">
                  <a:lumMod val="75000"/>
                  <a:shade val="67500"/>
                  <a:satMod val="115000"/>
                </a:schemeClr>
              </a:gs>
              <a:gs pos="43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8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Megújulóenergia-közösség (REDII)</a:t>
            </a:r>
            <a:endParaRPr lang="hu-HU" sz="5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artalom helye 7">
            <a:extLst>
              <a:ext uri="{FF2B5EF4-FFF2-40B4-BE49-F238E27FC236}">
                <a16:creationId xmlns:a16="http://schemas.microsoft.com/office/drawing/2014/main" id="{8A35B2C7-4357-02E8-1396-5E49B7D4ABE0}"/>
              </a:ext>
            </a:extLst>
          </p:cNvPr>
          <p:cNvSpPr txBox="1">
            <a:spLocks/>
          </p:cNvSpPr>
          <p:nvPr/>
        </p:nvSpPr>
        <p:spPr>
          <a:xfrm>
            <a:off x="6405356" y="1931618"/>
            <a:ext cx="5005593" cy="46993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Energiaközösség</a:t>
            </a:r>
          </a:p>
          <a:p>
            <a:pPr algn="just"/>
            <a:r>
              <a:rPr lang="hu-HU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megújuló energiaforrásból termel villamos energiát, ilyen villamos energiát fogyaszt, tárol vagy értékesít;</a:t>
            </a:r>
          </a:p>
          <a:p>
            <a:pPr algn="just"/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tényleges irányítást azon tagok látják el, akik/amelyek felhasználási helyeinek csatlakozási pontjai a megújulóenergia-közösség tulajdonában álló́ villamosenergia-tároló és erőmű csatlakozási pontjaival ugyanazon nagy/középfeszültégű transzformátorállomási körzetben helyezkednek el.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D96FA93-75A1-F1DF-0A72-92EF808FC9AA}"/>
              </a:ext>
            </a:extLst>
          </p:cNvPr>
          <p:cNvSpPr txBox="1"/>
          <p:nvPr/>
        </p:nvSpPr>
        <p:spPr>
          <a:xfrm>
            <a:off x="2419350" y="227003"/>
            <a:ext cx="749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>
                <a:latin typeface="Calibri" panose="020F0502020204030204" pitchFamily="34" charset="0"/>
                <a:cs typeface="Calibri" panose="020F0502020204030204" pitchFamily="34" charset="0"/>
              </a:rPr>
              <a:t>Energiaközösségi fogalmak a magyar jogban </a:t>
            </a:r>
          </a:p>
          <a:p>
            <a:pPr algn="ctr"/>
            <a:r>
              <a:rPr lang="hu-HU" sz="2400" b="1">
                <a:latin typeface="Calibri" panose="020F0502020204030204" pitchFamily="34" charset="0"/>
                <a:cs typeface="Calibri" panose="020F0502020204030204" pitchFamily="34" charset="0"/>
              </a:rPr>
              <a:t>Vet. 66. § (1), (1a)</a:t>
            </a:r>
            <a:endParaRPr lang="hu-H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9214B8-667E-48C3-AA1D-F37E71816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9290607-5038-40A2-A8FD-A1B833094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32FC3-C8B8-4E24-B4EB-C76C32ABC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17AF491C-18FB-4915-B059-FD7B0AF22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C1C56-7745-4B13-9D21-B84B442C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9DEEC5E-7F0F-463D-AD65-0044C3597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66A11C7-42D3-4779-951B-BA65914EC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E34A1A1-22AD-4693-8152-D8A2D2265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6975A93-AEBF-4210-9EE0-6EB4EF752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7EDEC59-EE20-4727-A396-29B0783FD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EB12BA6-900C-4ECC-8AFC-23D84C035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10A78CC2-8729-484F-ABB6-0EC45CB5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3E92C4D-6D23-49A6-BC6E-EA34C59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E82D76F-B649-4DB4-9C44-C40974E6D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30DAF86B-08F2-484B-8C31-4863B8BE2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AC0A6FD-0DE1-4874-B73F-24ABE4F66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B6A4E5-3145-4057-B0B4-5DF9CE245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71DB734-5B0F-4D5C-B559-845D79B0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EA6E9F91-D0EE-4EB3-BFFE-4C2950C87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E313A581-BDA8-4AD7-8535-6317DB760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FDB4D05-F464-4E86-9E4C-54792700C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D06FD54F-F58C-491B-8A63-67F446C4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551F463-6A0C-43F8-B1ED-BCC4DBC9D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72E0DFFE-C577-4BE9-AF51-49A4B7E75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17A0B21F-9881-4F42-A5E0-5E6BF033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FB83120-05C7-4607-9486-4305775D6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2ECD515E-6608-47F5-8C65-F56E53CC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FA0C4C-FAF0-47E0-8A7B-0513D1594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BA0295-74CD-4F8E-A392-29AB9A966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F458A9CB-C33F-45CF-BDB3-4B1EEA626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CF2612B-658C-B8A7-7BA2-15F95948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254035"/>
            <a:ext cx="3346132" cy="4002222"/>
          </a:xfrm>
        </p:spPr>
        <p:txBody>
          <a:bodyPr>
            <a:normAutofit/>
          </a:bodyPr>
          <a:lstStyle/>
          <a:p>
            <a:r>
              <a:rPr lang="hu-HU" sz="2500" dirty="0">
                <a:solidFill>
                  <a:srgbClr val="FFFFFF"/>
                </a:solidFill>
              </a:rPr>
              <a:t>A Helyi önkormányzatok szerepe</a:t>
            </a: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CFAECD72-6B19-4445-98D4-3F2EC8A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058ED1-DE24-43E9-AB09-5EBBD0AB7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D8A5E3A7-339D-4ACE-B92C-44845AA6A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800ED4D9-CDB6-4D7C-9D79-BC8E5509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82F75D77-6A39-42BB-BF3B-2EAF9B317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70C8E191-8D22-4FAB-86FC-779EEF8B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CBE99E0F-7606-4B90-A18F-B26F3B651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EB8A4B90-0F0A-489A-903E-59016F8A5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1FC9FF57-5AC7-4722-9FB6-81A7DA50C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91569B3B-54A3-406D-9D40-F1BB073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23B52B42-958C-4F04-B4C2-7DBED691F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CEFA1DF4-01A9-433D-B379-098A92EA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74EEA5C-DF31-7761-2445-D58FBA6B2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47822"/>
              </p:ext>
            </p:extLst>
          </p:nvPr>
        </p:nvGraphicFramePr>
        <p:xfrm>
          <a:off x="3940872" y="946558"/>
          <a:ext cx="7030340" cy="476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257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{1328483B-C33C-3E4F-84D9-98F87978CECB}tf10001122</Template>
  <TotalTime>2699</TotalTime>
  <Words>574</Words>
  <Application>Microsoft Macintosh PowerPoint</Application>
  <PresentationFormat>Szélesvásznú</PresentationFormat>
  <Paragraphs>90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Áramkör</vt:lpstr>
      <vt:lpstr>Helyi közösségek lehetőségei az éghajlatváltozás elleni küzdelemben</vt:lpstr>
      <vt:lpstr>Közösségi Energia</vt:lpstr>
      <vt:lpstr>Tiszta Energiát Minden Európainak (CEP)</vt:lpstr>
      <vt:lpstr>PowerPoint-bemutató</vt:lpstr>
      <vt:lpstr>Támogató szabályozási keret (IEMD)</vt:lpstr>
      <vt:lpstr>PowerPoint-bemutató</vt:lpstr>
      <vt:lpstr>PowerPoint-bemutató</vt:lpstr>
      <vt:lpstr>PowerPoint-bemutató</vt:lpstr>
      <vt:lpstr>A Helyi önkormányzatok szerepe</vt:lpstr>
      <vt:lpstr>Hátráltató tényezők</vt:lpstr>
      <vt:lpstr>KÖSZÖNÖM A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Helyi közösségek lehetőségei az éghajlatváltozás elleni küzdelemben</dc:title>
  <dc:creator>Ágnes Gajdics</dc:creator>
  <cp:lastModifiedBy>Ágnes Gajdics</cp:lastModifiedBy>
  <cp:revision>21</cp:revision>
  <dcterms:created xsi:type="dcterms:W3CDTF">2024-01-15T07:39:46Z</dcterms:created>
  <dcterms:modified xsi:type="dcterms:W3CDTF">2024-01-17T04:40:04Z</dcterms:modified>
</cp:coreProperties>
</file>