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7" r:id="rId12"/>
    <p:sldId id="266" r:id="rId13"/>
    <p:sldId id="269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67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63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53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86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66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22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8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38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2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38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19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21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iceandenvironment.org/wp-content/uploads/2023/04/SEA_on_Climate_JE_recommendations_2020_FINAL_web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usticeandenvironment.org/wp-content/uploads/2023/03/EIA_on_Climate_JandE_recommendations_2021_FINAL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iceandenvironment.org/wp-content/uploads/2023/07/JE-Guidance_SEA-and-EIA-on-Climate_2021_rev_2023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mla.hu/az-eghajlatra-gyakorolt-hatasok-ertekelese-a-skv-es-khv-eljarasokban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B8FDC-ECD0-44BA-6347-A325377D4D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br>
              <a:rPr lang="hu-H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hu-HU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3800" b="0" i="0" u="none" strike="noStrike" baseline="0" dirty="0">
                <a:solidFill>
                  <a:srgbClr val="000000"/>
                </a:solidFill>
              </a:rPr>
              <a:t>Az éghajlatvédelmi szempontok mérlegelése a hatásvizsgálatok során </a:t>
            </a:r>
            <a:endParaRPr lang="hu-HU" sz="38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AEA9F4-6204-6381-AD05-B922AF9EE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442012"/>
          </a:xfrm>
        </p:spPr>
        <p:txBody>
          <a:bodyPr>
            <a:normAutofit/>
          </a:bodyPr>
          <a:lstStyle/>
          <a:p>
            <a:pPr algn="r"/>
            <a:r>
              <a:rPr lang="hu-HU" dirty="0">
                <a:solidFill>
                  <a:srgbClr val="000000"/>
                </a:solidFill>
              </a:rPr>
              <a:t>Klímaváltozás és emberi jogok – aktuális kérdések</a:t>
            </a:r>
            <a:endParaRPr lang="hu-HU" sz="1800" b="0" i="0" u="none" strike="noStrike" baseline="0" dirty="0">
              <a:solidFill>
                <a:srgbClr val="000000"/>
              </a:solidFill>
            </a:endParaRPr>
          </a:p>
          <a:p>
            <a:pPr algn="r"/>
            <a:r>
              <a:rPr lang="hu-HU" sz="1800" b="0" i="0" u="none" strike="noStrike" baseline="0" dirty="0">
                <a:solidFill>
                  <a:srgbClr val="000000"/>
                </a:solidFill>
              </a:rPr>
              <a:t>2024.01.17.</a:t>
            </a:r>
          </a:p>
          <a:p>
            <a:pPr algn="r"/>
            <a:r>
              <a:rPr lang="hu-HU" sz="1800" b="0" i="0" u="none" strike="noStrike" baseline="0" dirty="0">
                <a:solidFill>
                  <a:srgbClr val="000000"/>
                </a:solidFill>
              </a:rPr>
              <a:t>Dr. Berki </a:t>
            </a:r>
            <a:r>
              <a:rPr lang="hu-HU" sz="1800" b="0" i="0" u="none" strike="noStrike" baseline="0" dirty="0" err="1">
                <a:solidFill>
                  <a:srgbClr val="000000"/>
                </a:solidFill>
              </a:rPr>
              <a:t>zsuzsanna</a:t>
            </a:r>
            <a:r>
              <a:rPr lang="hu-HU" sz="18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algn="r"/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7184AFB-A970-351B-ED8C-AF028722A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310" y="3691248"/>
            <a:ext cx="927279" cy="1121923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2837A30B-16C9-69EC-3409-185F80B1E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7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7234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864D0D85-160A-AE60-73C5-11C21FE8794C}"/>
              </a:ext>
            </a:extLst>
          </p:cNvPr>
          <p:cNvSpPr txBox="1"/>
          <p:nvPr/>
        </p:nvSpPr>
        <p:spPr>
          <a:xfrm>
            <a:off x="1380930" y="865027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endParaRPr lang="hu-HU" sz="28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0DFA9DD-D825-DF2B-2B2C-D7FAF3833F7D}"/>
              </a:ext>
            </a:extLst>
          </p:cNvPr>
          <p:cNvSpPr txBox="1"/>
          <p:nvPr/>
        </p:nvSpPr>
        <p:spPr>
          <a:xfrm>
            <a:off x="1380930" y="1795253"/>
            <a:ext cx="96571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2000" u="sng" dirty="0">
                <a:effectLst/>
                <a:ea typeface="Calibri" panose="020F0502020204030204" pitchFamily="34" charset="0"/>
              </a:rPr>
              <a:t>Klímakockázati Útmutató</a:t>
            </a:r>
            <a:r>
              <a:rPr lang="hu-HU" sz="2000" dirty="0">
                <a:effectLst/>
                <a:ea typeface="Calibri" panose="020F0502020204030204" pitchFamily="34" charset="0"/>
              </a:rPr>
              <a:t> (</a:t>
            </a:r>
            <a:r>
              <a:rPr lang="hu-H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Útmutató projektek klímakockázatának értékeléséhez és csökkentéséhez, 2017.) </a:t>
            </a:r>
            <a:r>
              <a:rPr lang="hu-HU" sz="2000" i="1" dirty="0"/>
              <a:t>„Az éghajlatváltozás miatt minden projekt esetében ezért az alábbi kérdéseket kell megválaszolni:</a:t>
            </a:r>
          </a:p>
          <a:p>
            <a:pPr algn="just"/>
            <a:endParaRPr lang="hu-HU" sz="2000" i="1" dirty="0"/>
          </a:p>
          <a:p>
            <a:pPr marL="457200" indent="-457200" algn="just">
              <a:buAutoNum type="arabicPeriod"/>
            </a:pPr>
            <a:r>
              <a:rPr lang="hu-HU" sz="2000" i="1" dirty="0"/>
              <a:t>Mennyire sérülékeny a projekt az éghajlatváltozás következtében fellépő szélsőséges eseményekkel szemben (hogyan lehet csökkenteni az ebből adódó kockázatokat, és hogyan lehet gondoskodni arról, hogy a projekt megvalósítását és fenntartását ne veszélyeztessék ezek az események)?</a:t>
            </a:r>
          </a:p>
          <a:p>
            <a:pPr marL="457200" indent="-457200" algn="just">
              <a:buAutoNum type="arabicPeriod"/>
            </a:pPr>
            <a:endParaRPr lang="hu-HU" sz="2000" i="1" dirty="0"/>
          </a:p>
          <a:p>
            <a:pPr marL="457200" indent="-457200" algn="just">
              <a:buAutoNum type="arabicPeriod" startAt="2"/>
            </a:pPr>
            <a:r>
              <a:rPr lang="hu-HU" sz="2000" i="1" dirty="0"/>
              <a:t>Hogyan tud a projekt hozzájárulni az üvegházhatású és a savasodást kiváltó gázok kibocsátásának csökkentéséhez?</a:t>
            </a:r>
          </a:p>
          <a:p>
            <a:pPr marL="457200" indent="-457200" algn="just">
              <a:buAutoNum type="arabicPeriod" startAt="2"/>
            </a:pPr>
            <a:endParaRPr lang="hu-HU" sz="2000" i="1" dirty="0"/>
          </a:p>
          <a:p>
            <a:pPr algn="just"/>
            <a:r>
              <a:rPr lang="hu-HU" sz="2000" i="1" dirty="0"/>
              <a:t>3.	Hozzá tud-e járulni a projekt az éghajlatváltozás okozta problémák megoldásához, 	tudja-e 	támogatni az éghajlatváltozáshoz történő alkalmazkodást?”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2974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864D0D85-160A-AE60-73C5-11C21FE8794C}"/>
              </a:ext>
            </a:extLst>
          </p:cNvPr>
          <p:cNvSpPr txBox="1"/>
          <p:nvPr/>
        </p:nvSpPr>
        <p:spPr>
          <a:xfrm>
            <a:off x="1380930" y="865027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r>
              <a:rPr lang="hu-HU" sz="2800" dirty="0"/>
              <a:t>Előzetes vizsgálat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30790D6-41CA-5E93-A10B-4D95E0630B8D}"/>
              </a:ext>
            </a:extLst>
          </p:cNvPr>
          <p:cNvSpPr txBox="1"/>
          <p:nvPr/>
        </p:nvSpPr>
        <p:spPr>
          <a:xfrm>
            <a:off x="1380930" y="1892598"/>
            <a:ext cx="975982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u-HU" sz="2000" b="1" dirty="0"/>
          </a:p>
          <a:p>
            <a:r>
              <a:rPr lang="hu-HU" sz="2000" b="1" dirty="0"/>
              <a:t>Mi tekinthető jelentős környezeti hatásnak éghajlatvédelmi szempontból?</a:t>
            </a:r>
          </a:p>
          <a:p>
            <a:endParaRPr lang="hu-HU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/>
              <a:t>általános jogi definíció nem létezik, nem jogi kérdés, hanem környezetvédelmi szakkérdés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/>
              <a:t>jelenleg jogszabályban rögzített </a:t>
            </a:r>
            <a:r>
              <a:rPr lang="hu-H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éghajlatváltozásra vonatkozó módszertani útmutató nem áll rendelkezésre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bírósági gyakorlatban általános jogi iránymutatás fellelhető</a:t>
            </a:r>
            <a:endParaRPr lang="hu-H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3225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F2439AC6-EEB1-4DDA-2BCF-735E4F4DE7E3}"/>
              </a:ext>
            </a:extLst>
          </p:cNvPr>
          <p:cNvSpPr txBox="1"/>
          <p:nvPr/>
        </p:nvSpPr>
        <p:spPr>
          <a:xfrm>
            <a:off x="1380930" y="865027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r>
              <a:rPr lang="hu-HU" sz="2800" dirty="0"/>
              <a:t>Előzetes vizsgálat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DB8024D-E483-E3DB-AB67-3243B5B5AC45}"/>
              </a:ext>
            </a:extLst>
          </p:cNvPr>
          <p:cNvSpPr txBox="1"/>
          <p:nvPr/>
        </p:nvSpPr>
        <p:spPr>
          <a:xfrm>
            <a:off x="1380929" y="2068725"/>
            <a:ext cx="965718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b="1" dirty="0"/>
              <a:t>Mi valósíthat meg kizáró okot éghajlatvédelmi szempontból?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/>
              <a:t>Környezetvédelmi szakkérdés – az engedélykérelem éghajlatvédelmi szempontú elutasítása indokolt, ha</a:t>
            </a:r>
          </a:p>
          <a:p>
            <a:pPr algn="just"/>
            <a:r>
              <a:rPr lang="hu-HU" sz="2000" dirty="0"/>
              <a:t>egy tevékenység ÜHG-kibocsátással jár, illetve nem támogatja az éghajlatváltozáshoz való alkalmazkodást ÉS </a:t>
            </a:r>
          </a:p>
          <a:p>
            <a:pPr algn="just"/>
            <a:r>
              <a:rPr lang="hu-HU" sz="2000" dirty="0"/>
              <a:t>a hatóság döntésében nem tudja okszerű magyarázattal alátámasztani, hogy - egy komplex rendszer összetevőjeként a lehetséges következmények figyelembevételével a tervezett tevékenység - miért nem okoz mégsem jelentős klímahatást.</a:t>
            </a:r>
          </a:p>
        </p:txBody>
      </p:sp>
    </p:spTree>
    <p:extLst>
      <p:ext uri="{BB962C8B-B14F-4D97-AF65-F5344CB8AC3E}">
        <p14:creationId xmlns:p14="http://schemas.microsoft.com/office/powerpoint/2010/main" val="940113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FFA3B85A-6EA4-2606-D638-F709BD626A36}"/>
              </a:ext>
            </a:extLst>
          </p:cNvPr>
          <p:cNvSpPr txBox="1"/>
          <p:nvPr/>
        </p:nvSpPr>
        <p:spPr>
          <a:xfrm>
            <a:off x="1537995" y="1872198"/>
            <a:ext cx="957787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b="1" dirty="0"/>
              <a:t>Mi valósíthat meg kizáró okot éghajlatvédelmi szempontból?</a:t>
            </a:r>
          </a:p>
          <a:p>
            <a:endParaRPr lang="hu-HU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dirty="0"/>
              <a:t>ex lege kizáró ok </a:t>
            </a:r>
            <a:r>
              <a:rPr lang="hu-HU" sz="2000" dirty="0" err="1"/>
              <a:t>KHVr</a:t>
            </a:r>
            <a:r>
              <a:rPr lang="hu-HU" sz="2000" dirty="0"/>
              <a:t>. 10.§ (7) </a:t>
            </a:r>
            <a:r>
              <a:rPr lang="hu-HU" sz="2000" dirty="0" err="1"/>
              <a:t>bek</a:t>
            </a:r>
            <a:r>
              <a:rPr lang="hu-HU" sz="2000" dirty="0"/>
              <a:t>.</a:t>
            </a:r>
          </a:p>
          <a:p>
            <a:pPr algn="just"/>
            <a:r>
              <a:rPr lang="hu-HU" sz="2000" dirty="0"/>
              <a:t>	NKP-ban meghatározott környezeti célállapotok vagy nemzetközi szerződésben vállalt 	környezet- vagy természetvédelmi 	kötelezettségek teljesítését akadályozza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u-HU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000" dirty="0"/>
              <a:t>mérlegelésen alapuló döntéssel (környezetvédelmi szakkérdés):</a:t>
            </a:r>
          </a:p>
          <a:p>
            <a:pPr algn="just"/>
            <a:r>
              <a:rPr lang="hu-HU" sz="2000" dirty="0"/>
              <a:t>	ha egy tevékenység ÜHG-kibocsátással jár, illetve nem támogatja az éghajlatváltozáshoz 	való alkalmazkodást ÉS </a:t>
            </a:r>
          </a:p>
          <a:p>
            <a:pPr algn="just"/>
            <a:r>
              <a:rPr lang="hu-HU" sz="2000" dirty="0"/>
              <a:t>	a hatóság döntésében nem tudja okszerű magyarázattal alátámasztani, hogy - egy 	komplex rendszer összetevőjeként a lehetséges következmények figyelembevételével a 	tervezett tevékenység - miért nem okoz mégsem jelentős klímahatást.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BBAB4F2-0200-E958-7F38-EF4C4BE959E3}"/>
              </a:ext>
            </a:extLst>
          </p:cNvPr>
          <p:cNvSpPr txBox="1"/>
          <p:nvPr/>
        </p:nvSpPr>
        <p:spPr>
          <a:xfrm>
            <a:off x="1458686" y="465501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r>
              <a:rPr lang="hu-HU" sz="2800" dirty="0"/>
              <a:t>Környezeti hatásvizsgálat</a:t>
            </a:r>
          </a:p>
        </p:txBody>
      </p:sp>
    </p:spTree>
    <p:extLst>
      <p:ext uri="{BB962C8B-B14F-4D97-AF65-F5344CB8AC3E}">
        <p14:creationId xmlns:p14="http://schemas.microsoft.com/office/powerpoint/2010/main" val="409639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1888F15F-45F2-C0B4-73E0-95447DEF18FB}"/>
              </a:ext>
            </a:extLst>
          </p:cNvPr>
          <p:cNvSpPr txBox="1"/>
          <p:nvPr/>
        </p:nvSpPr>
        <p:spPr>
          <a:xfrm>
            <a:off x="4106513" y="2967135"/>
            <a:ext cx="3978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5261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03963134-FA9E-0C5D-4539-7374D7010B1D}"/>
              </a:ext>
            </a:extLst>
          </p:cNvPr>
          <p:cNvSpPr txBox="1"/>
          <p:nvPr/>
        </p:nvSpPr>
        <p:spPr>
          <a:xfrm>
            <a:off x="1390261" y="391885"/>
            <a:ext cx="90585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KLÍMAPEREK A VILÁGBAN</a:t>
            </a:r>
          </a:p>
          <a:p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United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Nations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Global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Litigation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Report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2023 Status </a:t>
            </a:r>
            <a:r>
              <a:rPr kumimoji="0" lang="hu-H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endParaRPr lang="hu-HU" sz="28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326F376-CA9F-96ED-9A64-FBB7716A3FC0}"/>
              </a:ext>
            </a:extLst>
          </p:cNvPr>
          <p:cNvSpPr txBox="1"/>
          <p:nvPr/>
        </p:nvSpPr>
        <p:spPr>
          <a:xfrm>
            <a:off x="1259631" y="2164703"/>
            <a:ext cx="98437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400" dirty="0"/>
              <a:t>heterogén kategória, az esetek száma és változatossága is növekszik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400" dirty="0"/>
              <a:t>ide tartoznak mindazok az ügyek, amelyek az éghajlatváltozás mérséklésével, az alkalmazkodással vagy az éghajlatváltozás tudományával kapcsolatos lényeges jogi vagy ténybeli kérdéseket vetnek fel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400" dirty="0"/>
              <a:t>az ügyek különböző közigazgatási, bírósági és egyéb döntéshozatali fórum elé kerülnek</a:t>
            </a:r>
          </a:p>
        </p:txBody>
      </p:sp>
    </p:spTree>
    <p:extLst>
      <p:ext uri="{BB962C8B-B14F-4D97-AF65-F5344CB8AC3E}">
        <p14:creationId xmlns:p14="http://schemas.microsoft.com/office/powerpoint/2010/main" val="229260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E13567F7-C7B3-8E7B-64EB-EC7B03CE2CFF}"/>
              </a:ext>
            </a:extLst>
          </p:cNvPr>
          <p:cNvSpPr txBox="1"/>
          <p:nvPr/>
        </p:nvSpPr>
        <p:spPr>
          <a:xfrm>
            <a:off x="1371600" y="790382"/>
            <a:ext cx="61022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KLÍMAPEREK A VILÁGBAN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8EBE3AB-0C67-0980-3A2A-E1B76E0B6CCA}"/>
              </a:ext>
            </a:extLst>
          </p:cNvPr>
          <p:cNvSpPr txBox="1"/>
          <p:nvPr/>
        </p:nvSpPr>
        <p:spPr>
          <a:xfrm>
            <a:off x="1371600" y="2202224"/>
            <a:ext cx="97598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400" dirty="0"/>
              <a:t>jogalkalmazók, állami szervek kötelezése arra, hogy az intézkedéseikben a jelenleginél hatékonyabban </a:t>
            </a:r>
            <a:r>
              <a:rPr lang="hu-HU" sz="2400" i="1" dirty="0"/>
              <a:t>érvényesítsék</a:t>
            </a:r>
            <a:r>
              <a:rPr lang="hu-HU" sz="2400" dirty="0"/>
              <a:t> a klímavédelmi szempontokat</a:t>
            </a:r>
          </a:p>
          <a:p>
            <a:pPr algn="just"/>
            <a:endParaRPr lang="hu-HU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400" dirty="0"/>
              <a:t>elsődlegesen környezetvédelmi jogi, SKV + KHV eljárások</a:t>
            </a:r>
          </a:p>
          <a:p>
            <a:pPr algn="just"/>
            <a:endParaRPr lang="hu-HU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400" dirty="0"/>
              <a:t>közösségi részvételi jogok hatékony alkalmazása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6906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74489854-0A6F-1FED-A2C8-15E69118191A}"/>
              </a:ext>
            </a:extLst>
          </p:cNvPr>
          <p:cNvSpPr txBox="1"/>
          <p:nvPr/>
        </p:nvSpPr>
        <p:spPr>
          <a:xfrm>
            <a:off x="1455575" y="659011"/>
            <a:ext cx="9638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JUSTICE &amp; ENVIRONMENT GYAKORLATI TAPASZTALATAI</a:t>
            </a:r>
          </a:p>
          <a:p>
            <a:r>
              <a:rPr lang="hu-HU" sz="2800" dirty="0"/>
              <a:t>Éghajlatvédelem a SKV és KHV eljárásokban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D07AF7D-BB8C-D194-DFFA-130FE0B76723}"/>
              </a:ext>
            </a:extLst>
          </p:cNvPr>
          <p:cNvSpPr txBox="1"/>
          <p:nvPr/>
        </p:nvSpPr>
        <p:spPr>
          <a:xfrm>
            <a:off x="1455575" y="2105561"/>
            <a:ext cx="976915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2000" b="1" dirty="0">
                <a:solidFill>
                  <a:srgbClr val="000000"/>
                </a:solidFill>
                <a:ea typeface="Verdana" panose="020B0604030504040204" pitchFamily="34" charset="0"/>
              </a:rPr>
              <a:t>SKV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Assessing the </a:t>
            </a:r>
            <a:r>
              <a:rPr lang="hu-HU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I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</a:rPr>
              <a:t>mpacts</a:t>
            </a:r>
            <a:r>
              <a:rPr lang="en-US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 on </a:t>
            </a:r>
            <a:r>
              <a:rPr lang="hu-HU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C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</a:rPr>
              <a:t>limatic</a:t>
            </a:r>
            <a:r>
              <a:rPr lang="en-US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 </a:t>
            </a:r>
            <a:r>
              <a:rPr lang="hu-HU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F</a:t>
            </a:r>
            <a:r>
              <a:rPr lang="en-US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actors: </a:t>
            </a:r>
            <a:r>
              <a:rPr lang="en-US" sz="2000" b="0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</a:rPr>
              <a:t>Recommendations for improving Strategic Environmental Assessments</a:t>
            </a:r>
            <a:endParaRPr lang="hu-HU" sz="2000" b="0" i="0" u="none" strike="noStrike" baseline="0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000" b="0" i="0" u="none" strike="noStrike" baseline="0" dirty="0">
                <a:solidFill>
                  <a:srgbClr val="0070C0"/>
                </a:solidFill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https://justiceandenvironment.org/wp-content/uploads/2023/04/SEA_on_Climate_JE_recommendations_2020_FINAL_web.pdf</a:t>
            </a:r>
            <a:endParaRPr lang="hu-HU" sz="2000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000" b="0" i="0" u="none" strike="noStrike" baseline="0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hu-HU" sz="2000" b="1" dirty="0">
                <a:solidFill>
                  <a:srgbClr val="000000"/>
                </a:solidFill>
                <a:ea typeface="Verdana" panose="020B0604030504040204" pitchFamily="34" charset="0"/>
              </a:rPr>
              <a:t>KHV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Assessing the Impact on Climate in Environmental Impact Assessments:</a:t>
            </a:r>
            <a:r>
              <a:rPr lang="hu-HU" sz="2000" b="1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r>
              <a:rPr lang="hu-HU" sz="2000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Recommendations</a:t>
            </a:r>
            <a:r>
              <a:rPr lang="hu-HU" sz="2000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r>
              <a:rPr lang="hu-HU" sz="2000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for</a:t>
            </a:r>
            <a:r>
              <a:rPr lang="hu-HU" sz="2000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r>
              <a:rPr lang="hu-HU" sz="2000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improving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r>
              <a:rPr lang="hu-HU" sz="2000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Environmental</a:t>
            </a:r>
            <a:r>
              <a:rPr lang="hu-HU" sz="2000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r>
              <a:rPr lang="hu-HU" sz="2000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Impact</a:t>
            </a:r>
            <a:r>
              <a:rPr lang="hu-HU" sz="2000" i="0" u="none" strike="noStrike" baseline="0" dirty="0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r>
              <a:rPr lang="hu-HU" sz="2000" i="0" u="none" strike="noStrike" baseline="0" dirty="0" err="1">
                <a:solidFill>
                  <a:srgbClr val="000000"/>
                </a:solidFill>
                <a:ea typeface="Verdana" panose="020B0604030504040204" pitchFamily="34" charset="0"/>
                <a:cs typeface="Vani" panose="020B0502040204020203" pitchFamily="18" charset="0"/>
              </a:rPr>
              <a:t>Assessments</a:t>
            </a:r>
            <a:endParaRPr lang="en-US" sz="2000" i="0" u="none" strike="noStrike" baseline="0" dirty="0">
              <a:solidFill>
                <a:srgbClr val="000000"/>
              </a:solidFill>
              <a:ea typeface="Verdana" panose="020B0604030504040204" pitchFamily="34" charset="0"/>
              <a:cs typeface="Vani" panose="020B0502040204020203" pitchFamily="18" charset="0"/>
            </a:endParaRPr>
          </a:p>
          <a:p>
            <a:pPr marL="0" indent="0" algn="just">
              <a:buNone/>
            </a:pPr>
            <a:r>
              <a:rPr lang="en-US" sz="2000" b="0" i="0" u="none" strike="noStrike" baseline="0" dirty="0">
                <a:solidFill>
                  <a:srgbClr val="0070C0"/>
                </a:solidFill>
                <a:ea typeface="Verdana" panose="020B0604030504040204" pitchFamily="34" charset="0"/>
                <a:cs typeface="Vani" panose="020B05020402040202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https://justiceandenvironment.org/wp-content/uploads/2023/03/EIA_on_Climate_JandE_recommendations_2021_FINAL.pdf</a:t>
            </a:r>
            <a:r>
              <a:rPr lang="hu-HU" sz="2000" b="0" i="0" u="none" strike="noStrike" baseline="0" dirty="0">
                <a:solidFill>
                  <a:srgbClr val="0070C0"/>
                </a:solidFill>
                <a:ea typeface="Verdana" panose="020B0604030504040204" pitchFamily="34" charset="0"/>
                <a:cs typeface="Vani" panose="020B0502040204020203" pitchFamily="18" charset="0"/>
              </a:rPr>
              <a:t> </a:t>
            </a:r>
            <a:endParaRPr lang="en-US" sz="2000" b="0" i="0" u="none" strike="noStrike" baseline="0" dirty="0">
              <a:solidFill>
                <a:srgbClr val="0070C0"/>
              </a:solidFill>
              <a:ea typeface="Verdana" panose="020B0604030504040204" pitchFamily="34" charset="0"/>
              <a:cs typeface="Vani" panose="020B0502040204020203" pitchFamily="18" charset="0"/>
            </a:endParaRPr>
          </a:p>
          <a:p>
            <a:pPr marL="0" indent="0" algn="just">
              <a:buNone/>
            </a:pPr>
            <a:endParaRPr lang="hu-HU" sz="2000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US" sz="2000" b="0" i="0" u="none" strike="noStrike" baseline="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9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1F237DD9-7440-ED54-6C6E-BA69B016A808}"/>
              </a:ext>
            </a:extLst>
          </p:cNvPr>
          <p:cNvSpPr txBox="1"/>
          <p:nvPr/>
        </p:nvSpPr>
        <p:spPr>
          <a:xfrm>
            <a:off x="1352937" y="754520"/>
            <a:ext cx="97504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JUSTICE &amp; ENVIRONMENT GYAKORLATI ÚTMUTATÓ</a:t>
            </a:r>
          </a:p>
          <a:p>
            <a:r>
              <a:rPr lang="hu-HU" sz="2800" dirty="0"/>
              <a:t>Éghajlatvédelem a SKV és KHV eljárásokban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EA7048C-99F0-81C9-A901-CD7CB6D2F756}"/>
              </a:ext>
            </a:extLst>
          </p:cNvPr>
          <p:cNvSpPr txBox="1"/>
          <p:nvPr/>
        </p:nvSpPr>
        <p:spPr>
          <a:xfrm>
            <a:off x="1352936" y="1434668"/>
            <a:ext cx="9750491" cy="5530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hu-HU" sz="20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ASSESSING THE IMPACT ON</a:t>
            </a:r>
            <a:r>
              <a:rPr lang="hu-HU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CLIMATIC FACTORS</a:t>
            </a:r>
            <a:r>
              <a:rPr lang="hu-HU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IN SEA AND EIA</a:t>
            </a:r>
            <a:r>
              <a:rPr lang="hu-HU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Practical considerations</a:t>
            </a:r>
            <a:endParaRPr lang="hu-HU" sz="20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AT" sz="2000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https://justiceandenvironment.org/wp-content/uploads/2023/07/JE-Guidance_SEA-and-EIA-on-Climate_2021_rev_2023.pdf</a:t>
            </a:r>
            <a:r>
              <a:rPr lang="hu-HU" sz="2000" dirty="0">
                <a:solidFill>
                  <a:srgbClr val="0070C0"/>
                </a:solidFill>
                <a:latin typeface="+mj-lt"/>
                <a:ea typeface="Verdan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hu-HU" sz="20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effectLst/>
                <a:ea typeface="Microsoft Sans Serif" panose="020B0604020202020204" pitchFamily="34" charset="0"/>
                <a:cs typeface="Microsoft Sans Serif" panose="020B0604020202020204" pitchFamily="34" charset="0"/>
              </a:rPr>
              <a:t>AZ ÉGHAJLATVÁLTOZÁSSAL ÖSSZEFÜGGŐ HATÁSOK ÉRTÉKELÉSE A STRATÉGIAI KÖRNYEZETI VIZSGÁLAT ÉS A KÖRNYEZETI HATÁSVIZSGÁLAT SORÁN</a:t>
            </a:r>
            <a:endParaRPr lang="hu-HU" sz="20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70C0"/>
                </a:solidFill>
                <a:effectLst/>
                <a:ea typeface="Microsoft Sans Serif" panose="020B0604020202020204" pitchFamily="34" charset="0"/>
                <a:cs typeface="Microsoft Sans Serif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https://emla.hu/az-eghajlatra-gyakorolt-hatasok-ertekelese-a-skv-es-khv-eljarasokban/</a:t>
            </a:r>
            <a:r>
              <a:rPr lang="hu-HU" sz="2000" dirty="0">
                <a:solidFill>
                  <a:srgbClr val="0070C0"/>
                </a:solidFill>
                <a:effectLst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hu-HU" sz="20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hu-HU" sz="20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de-A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C9529FEC-C0EB-D1E7-A9CE-D0D25486DFAB}"/>
              </a:ext>
            </a:extLst>
          </p:cNvPr>
          <p:cNvSpPr txBox="1"/>
          <p:nvPr/>
        </p:nvSpPr>
        <p:spPr>
          <a:xfrm>
            <a:off x="1334278" y="865027"/>
            <a:ext cx="96758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SKV és KHV eljárásokban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BE8C9CC-1285-4554-A578-122859211DC1}"/>
              </a:ext>
            </a:extLst>
          </p:cNvPr>
          <p:cNvSpPr txBox="1"/>
          <p:nvPr/>
        </p:nvSpPr>
        <p:spPr>
          <a:xfrm>
            <a:off x="1334277" y="2096668"/>
            <a:ext cx="967584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2000" b="1" dirty="0">
                <a:solidFill>
                  <a:srgbClr val="000000"/>
                </a:solidFill>
                <a:ea typeface="Verdana" panose="020B0604030504040204" pitchFamily="34" charset="0"/>
              </a:rPr>
              <a:t>SKV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SKV szükségességének vizsgálata: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SKVr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. 2/2005. (I.11.) Korm.r. 2. sz. melléklet 1.c), d), e) pontjai; 2. a), d), e) pontjai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környezeti értékelés tartalma: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SKVr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. 4. sz. melléklet 3.6.1.2.</a:t>
            </a:r>
          </a:p>
          <a:p>
            <a:pPr algn="just"/>
            <a:endParaRPr lang="hu-HU" sz="2000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algn="just"/>
            <a:r>
              <a:rPr lang="hu-HU" sz="2000" b="1" dirty="0">
                <a:solidFill>
                  <a:srgbClr val="000000"/>
                </a:solidFill>
                <a:ea typeface="Verdana" panose="020B0604030504040204" pitchFamily="34" charset="0"/>
              </a:rPr>
              <a:t>KHV 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előzetes vizsgálat: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KHVr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. 314/2005. (XII.25.) Korm.r. 4. sz. melléklet 1. fa) és h) pontjai, 5. sz. melléklet 1. j) és k) pontjai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környezeti hatásvizsgálat: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KHVr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. 6. § (1)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bek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. d), 10. § (4)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bek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. be),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bf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) pontjai, 6. sz. melléklet 3. a), d) pontjai, 4.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ak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), </a:t>
            </a:r>
            <a:r>
              <a:rPr lang="hu-HU" sz="2000" dirty="0" err="1">
                <a:solidFill>
                  <a:srgbClr val="000000"/>
                </a:solidFill>
                <a:ea typeface="Verdana" panose="020B0604030504040204" pitchFamily="34" charset="0"/>
              </a:rPr>
              <a:t>al</a:t>
            </a:r>
            <a:r>
              <a:rPr lang="hu-HU" sz="2000" dirty="0">
                <a:solidFill>
                  <a:srgbClr val="000000"/>
                </a:solidFill>
                <a:ea typeface="Verdana" panose="020B0604030504040204" pitchFamily="34" charset="0"/>
              </a:rPr>
              <a:t>), am)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hu-HU" sz="200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9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91B06836-3423-80DC-61B9-DBAC5FCBA3D1}"/>
              </a:ext>
            </a:extLst>
          </p:cNvPr>
          <p:cNvSpPr txBox="1"/>
          <p:nvPr/>
        </p:nvSpPr>
        <p:spPr>
          <a:xfrm>
            <a:off x="1380930" y="865027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endParaRPr lang="hu-HU" sz="28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718DC8-3AA0-E588-2E62-92C8A619AD37}"/>
              </a:ext>
            </a:extLst>
          </p:cNvPr>
          <p:cNvSpPr txBox="1"/>
          <p:nvPr/>
        </p:nvSpPr>
        <p:spPr>
          <a:xfrm>
            <a:off x="1380930" y="1819134"/>
            <a:ext cx="9591967" cy="408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Az éghajlati hatásvizsgálat során megválaszolandó legfontosabb kérdések:</a:t>
            </a:r>
          </a:p>
          <a:p>
            <a:endParaRPr lang="hu-HU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2000" dirty="0"/>
              <a:t>Hogyan befolyásolja a tervezett tevékenység a hazai éghajlati célokat, és összhangban van-e a tevékenység a nemzetközi, európai uniós és hazai éghajlatpolitikai elvekkel?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sz="2000" dirty="0"/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hu-HU" sz="2000" dirty="0"/>
              <a:t>Hol keletkezik a tervezett tevékenységből fakadóan jelentős közvetlen és közvetett ÜHG-kibocsátás, és milyen mértékben a becslések szerint?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hu-HU" sz="2000" dirty="0"/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hu-HU" sz="2000" dirty="0"/>
              <a:t>Lehetséges-e csökkenteni a tervezett tevékenység éghajlatra gyakorolt hatását? Milyen valós alternatívák vannak a tervezett tevékenységgel kapcsolatos éghajlatváltozás hatásainak mérséklésére?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4383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F3EBA563-4E46-04BF-D822-3DC417065C56}"/>
              </a:ext>
            </a:extLst>
          </p:cNvPr>
          <p:cNvSpPr txBox="1"/>
          <p:nvPr/>
        </p:nvSpPr>
        <p:spPr>
          <a:xfrm>
            <a:off x="1380930" y="865027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endParaRPr lang="hu-HU" sz="280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F3B4F88-B669-9408-C2A7-FB5B82D34EEE}"/>
              </a:ext>
            </a:extLst>
          </p:cNvPr>
          <p:cNvSpPr txBox="1"/>
          <p:nvPr/>
        </p:nvSpPr>
        <p:spPr>
          <a:xfrm>
            <a:off x="1380930" y="1819134"/>
            <a:ext cx="9591967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Az éghajlati hatásvizsgálat során megválaszolandó legfontosabb kérdések: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hu-HU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Milyen lehetséges pozitív és negatív hatásai lehetnek az éghajlatváltozásnak a tervezett tevékenységre? Milyen alkalmazkodási intézkedéseket kell tenni a kockázatok minimalizálása érdekében?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0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Van-e a tervezett tevékenységnek jelentős környezeti hatása az éghajlatváltozás mérséklésére vagy az ahhoz való alkalmazkodásra?</a:t>
            </a:r>
          </a:p>
          <a:p>
            <a:endParaRPr lang="hu-HU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1294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434CD38-43D1-B2A6-99FA-6F5667FBB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57850"/>
            <a:ext cx="12192000" cy="122053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864D0D85-160A-AE60-73C5-11C21FE8794C}"/>
              </a:ext>
            </a:extLst>
          </p:cNvPr>
          <p:cNvSpPr txBox="1"/>
          <p:nvPr/>
        </p:nvSpPr>
        <p:spPr>
          <a:xfrm>
            <a:off x="1380930" y="865027"/>
            <a:ext cx="96571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Éghajlatvédelem a KHV eljárásokban</a:t>
            </a:r>
          </a:p>
          <a:p>
            <a:endParaRPr lang="hu-HU" sz="28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20DFA9DD-D825-DF2B-2B2C-D7FAF3833F7D}"/>
              </a:ext>
            </a:extLst>
          </p:cNvPr>
          <p:cNvSpPr txBox="1"/>
          <p:nvPr/>
        </p:nvSpPr>
        <p:spPr>
          <a:xfrm>
            <a:off x="1380930" y="1899545"/>
            <a:ext cx="96571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b="1" dirty="0"/>
              <a:t>Az éghajlati hatásvizsgálat során érvényesítendő szempontok:</a:t>
            </a:r>
          </a:p>
          <a:p>
            <a:endParaRPr lang="hu-HU" sz="2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000" dirty="0"/>
              <a:t>a legnagyobb potenciális kibocsátással járó tevékenységek azonosítása és a lehető legpontosabb értékelése – közvetlen + közvetett hatások – a tevékenység teljes folyamatára nézve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000" dirty="0"/>
              <a:t>meg kell határozni a tervezett tevékenységre vonatkozó környezeti és éghajlati célkitűzéseket, és a KHT-ban egyértelműen meg kell állapítani, hogy a tervezett tevékenység elősegíti-e, illetve akadályozza-e (milyen mértékben) a célkitűzések elérését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000" dirty="0"/>
              <a:t>éghajlatváltozás mérséklésére vagy az ahhoz való alkalmazkodásra hozott intézkedések nem súlyosbíthatják a biológiai sokféleség csökkenését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65115584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471</TotalTime>
  <Words>974</Words>
  <Application>Microsoft Office PowerPoint</Application>
  <PresentationFormat>Szélesvásznú</PresentationFormat>
  <Paragraphs>100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Aptos</vt:lpstr>
      <vt:lpstr>Arial</vt:lpstr>
      <vt:lpstr>Calibri</vt:lpstr>
      <vt:lpstr>Gill Sans MT</vt:lpstr>
      <vt:lpstr>Microsoft Sans Serif</vt:lpstr>
      <vt:lpstr>Verdana</vt:lpstr>
      <vt:lpstr>Wingdings</vt:lpstr>
      <vt:lpstr>Galéria</vt:lpstr>
      <vt:lpstr>  Az éghajlatvédelmi szempontok mérlegelése a hatásvizsgálatok során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Az éghajlatvédelmi szempontok mérlegelése a hatásvizsgálatok során </dc:title>
  <dc:creator>Berki Zsuzsanna</dc:creator>
  <cp:lastModifiedBy>Berki Zsuzsanna</cp:lastModifiedBy>
  <cp:revision>4</cp:revision>
  <dcterms:created xsi:type="dcterms:W3CDTF">2024-01-15T10:10:50Z</dcterms:created>
  <dcterms:modified xsi:type="dcterms:W3CDTF">2024-01-16T22:15:56Z</dcterms:modified>
</cp:coreProperties>
</file>