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8" r:id="rId9"/>
  </p:sldIdLst>
  <p:sldSz cx="12188825" cy="6858000"/>
  <p:notesSz cx="6669088" cy="9926638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258" y="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94" y="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18C47A-FE34-4D47-91B6-F3CCCFD7A892}" type="datetime1">
              <a:rPr lang="hu-HU" smtClean="0"/>
              <a:t>2024. 01. 16.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FDDD07-21D6-453C-9E5F-992118CD5676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105DB2-FD3E-441D-8B7E-7AE83ECE27B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46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105DB2-FD3E-441D-8B7E-7AE83ECE27B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9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blok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/>
          </a:p>
        </p:txBody>
      </p:sp>
      <p:grpSp>
        <p:nvGrpSpPr>
          <p:cNvPr id="7" name="felső ábra" descr="Felső szegély látványterve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Téglalap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grpSp>
        <p:nvGrpSpPr>
          <p:cNvPr id="23" name="alsó ábra" descr="Alsó szegély látványterve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Téglalap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4AB5D-B626-412A-B42D-F7BC1E86EBBC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1F2B1-18C7-40F1-9E32-C1AAF08B9044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93A112-9A0E-4CEB-B54D-9ABA7AB6B83E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784340-5340-4CFA-A8E2-A5E7A91DECAC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6D74687-5E65-493D-9819-2BBD3005D155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A21F8D-125F-4514-9A94-8234B249BB6B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3C4B9-8C8E-4C1F-981E-8ADBC96A22FA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23792-38BB-43C2-9300-EB3431D00D55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lsó ábra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Téglalap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ED523-9F1C-47A1-9691-2325203D509B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egély" descr="Szegély látványterv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100" b="1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2A028A-AEB9-40E4-AED9-8122B0194868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egély" descr="Szegély látványterv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1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33A6D4-10CB-4668-8722-2E67E6292DD6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lsó ábra" descr="Alsó szegély látványterve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Téglalap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grpSp>
        <p:nvGrpSpPr>
          <p:cNvPr id="10" name="felső ábra" descr="Felső szegély látványterve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Téglalap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1A06BC6D-67D9-4458-B8B4-1574A737CF63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la.hu/dace-projek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u" dirty="0"/>
              <a:t>Klímaperek az </a:t>
            </a:r>
            <a:br>
              <a:rPr lang="hu" dirty="0"/>
            </a:br>
            <a:r>
              <a:rPr lang="hu" sz="5600" dirty="0"/>
              <a:t>Emberi Jogok Európai Bírósága </a:t>
            </a:r>
            <a:br>
              <a:rPr lang="hu" sz="5800" dirty="0"/>
            </a:br>
            <a:r>
              <a:rPr lang="hu" dirty="0"/>
              <a:t>előtt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/>
              <a:t>dr. Kiss Csaba, igazgató, EMLA</a:t>
            </a:r>
          </a:p>
          <a:p>
            <a:pPr rtl="0"/>
            <a:r>
              <a:rPr lang="hu" dirty="0"/>
              <a:t>Budapest, 2024. január 17.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2FDA4B-9FB2-3A5A-4354-0AC469D1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Jogok</a:t>
            </a:r>
            <a:r>
              <a:rPr lang="en-US" dirty="0"/>
              <a:t> </a:t>
            </a:r>
            <a:r>
              <a:rPr lang="en-US" dirty="0" err="1"/>
              <a:t>Európai</a:t>
            </a:r>
            <a:r>
              <a:rPr lang="en-US" dirty="0"/>
              <a:t> </a:t>
            </a:r>
            <a:r>
              <a:rPr lang="en-US" dirty="0" err="1"/>
              <a:t>Egyezménye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ED7A5A-9895-2842-C0C4-2E9A4431F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/>
          <a:p>
            <a:r>
              <a:rPr lang="hu-HU" sz="2000" dirty="0"/>
              <a:t>Nem tartalmazza a(z egészséges) környezethez való jogot</a:t>
            </a:r>
          </a:p>
          <a:p>
            <a:r>
              <a:rPr lang="hu-HU" sz="2000" dirty="0"/>
              <a:t>De!</a:t>
            </a:r>
          </a:p>
          <a:p>
            <a:pPr lvl="1"/>
            <a:r>
              <a:rPr lang="en-US" dirty="0"/>
              <a:t>2. CIKK</a:t>
            </a:r>
            <a:r>
              <a:rPr lang="hu-HU" dirty="0"/>
              <a:t>: </a:t>
            </a:r>
            <a:r>
              <a:rPr lang="en-US" dirty="0" err="1"/>
              <a:t>Élethez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jog</a:t>
            </a:r>
            <a:endParaRPr lang="hu-HU" dirty="0"/>
          </a:p>
          <a:p>
            <a:pPr lvl="1"/>
            <a:r>
              <a:rPr lang="hu-HU" dirty="0"/>
              <a:t>8. CIKK: Magán- és családi élet tiszteletben tartásához való jog</a:t>
            </a:r>
          </a:p>
          <a:p>
            <a:pPr lvl="1"/>
            <a:r>
              <a:rPr lang="hu-HU" dirty="0"/>
              <a:t>6. CIKK: Tisztességes tárgyaláshoz való jog</a:t>
            </a:r>
          </a:p>
          <a:p>
            <a:pPr lvl="1"/>
            <a:r>
              <a:rPr lang="hu-HU" dirty="0"/>
              <a:t>13. CIKK: Hatékony jogorvoslathoz való jog</a:t>
            </a:r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2179AF1-CD51-3432-5F54-8A022C7A8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953" y="1904999"/>
            <a:ext cx="2913356" cy="4088921"/>
          </a:xfrm>
          <a:noFill/>
        </p:spPr>
      </p:pic>
    </p:spTree>
    <p:extLst>
      <p:ext uri="{BB962C8B-B14F-4D97-AF65-F5344CB8AC3E}">
        <p14:creationId xmlns:p14="http://schemas.microsoft.com/office/powerpoint/2010/main" val="1769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2CB744-7D2B-0BB5-F447-3F20AA7B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hu-HU" dirty="0"/>
              <a:t>Ügyek az EJEB előtt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0D3EF5-8937-E13D-1EDF-4B8F4D53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500" dirty="0"/>
              <a:t>Engels and Others v. Germany</a:t>
            </a:r>
            <a:endParaRPr lang="hu-HU" sz="1500" dirty="0"/>
          </a:p>
          <a:p>
            <a:pPr>
              <a:spcBef>
                <a:spcPts val="600"/>
              </a:spcBef>
            </a:pPr>
            <a:r>
              <a:rPr lang="en-US" sz="1500" dirty="0"/>
              <a:t>The Norwegian Grandparents’ Climate Campaign and others v. Norway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Plan </a:t>
            </a:r>
            <a:r>
              <a:rPr lang="en-US" sz="1500" dirty="0" err="1"/>
              <a:t>B.Earth</a:t>
            </a:r>
            <a:r>
              <a:rPr lang="en-US" sz="1500" dirty="0"/>
              <a:t> and Others v</a:t>
            </a:r>
            <a:r>
              <a:rPr lang="hu-HU" sz="1500" dirty="0"/>
              <a:t>.</a:t>
            </a:r>
            <a:r>
              <a:rPr lang="en-US" sz="1500" dirty="0"/>
              <a:t> United Kingdom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Humane Being v. the United Kingdom</a:t>
            </a:r>
          </a:p>
          <a:p>
            <a:pPr>
              <a:spcBef>
                <a:spcPts val="600"/>
              </a:spcBef>
            </a:pPr>
            <a:r>
              <a:rPr lang="en-US" sz="1500" dirty="0" err="1"/>
              <a:t>Soubeste</a:t>
            </a:r>
            <a:r>
              <a:rPr lang="en-US" sz="1500" dirty="0"/>
              <a:t> and Others v. Austria and 11 Other States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De </a:t>
            </a:r>
            <a:r>
              <a:rPr lang="en-US" sz="1500" dirty="0" err="1"/>
              <a:t>Conto</a:t>
            </a:r>
            <a:r>
              <a:rPr lang="en-US" sz="1500" dirty="0"/>
              <a:t> v. Italy and 32 other States</a:t>
            </a:r>
          </a:p>
          <a:p>
            <a:pPr>
              <a:spcBef>
                <a:spcPts val="600"/>
              </a:spcBef>
            </a:pPr>
            <a:r>
              <a:rPr lang="en-US" sz="1500" dirty="0" err="1"/>
              <a:t>Uricchio</a:t>
            </a:r>
            <a:r>
              <a:rPr lang="en-US" sz="1500" dirty="0"/>
              <a:t> v. Italy and 32 other States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FF0000"/>
                </a:solidFill>
              </a:rPr>
              <a:t>Carême v. France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Greenpeace Nordic and Others v. Norway</a:t>
            </a:r>
          </a:p>
          <a:p>
            <a:pPr>
              <a:spcBef>
                <a:spcPts val="600"/>
              </a:spcBef>
            </a:pPr>
            <a:r>
              <a:rPr lang="en-US" sz="1500" b="1" dirty="0" err="1">
                <a:solidFill>
                  <a:srgbClr val="FF0000"/>
                </a:solidFill>
              </a:rPr>
              <a:t>KlimaSeniorinnen</a:t>
            </a:r>
            <a:r>
              <a:rPr lang="en-US" sz="1500" b="1" dirty="0">
                <a:solidFill>
                  <a:srgbClr val="FF0000"/>
                </a:solidFill>
              </a:rPr>
              <a:t> v</a:t>
            </a:r>
            <a:r>
              <a:rPr lang="hu-HU" sz="1500" b="1" dirty="0">
                <a:solidFill>
                  <a:srgbClr val="FF0000"/>
                </a:solidFill>
              </a:rPr>
              <a:t>.</a:t>
            </a:r>
            <a:r>
              <a:rPr lang="en-US" sz="1500" b="1">
                <a:solidFill>
                  <a:srgbClr val="FF0000"/>
                </a:solidFill>
              </a:rPr>
              <a:t> </a:t>
            </a:r>
            <a:r>
              <a:rPr lang="en-US" sz="1500" b="1" dirty="0">
                <a:solidFill>
                  <a:srgbClr val="FF0000"/>
                </a:solidFill>
              </a:rPr>
              <a:t>Switzerland</a:t>
            </a:r>
          </a:p>
          <a:p>
            <a:pPr>
              <a:spcBef>
                <a:spcPts val="600"/>
              </a:spcBef>
            </a:pPr>
            <a:r>
              <a:rPr lang="en-US" sz="1500" dirty="0" err="1"/>
              <a:t>Müllner</a:t>
            </a:r>
            <a:r>
              <a:rPr lang="en-US" sz="1500" dirty="0"/>
              <a:t> v. Austria</a:t>
            </a:r>
          </a:p>
          <a:p>
            <a:pPr>
              <a:spcBef>
                <a:spcPts val="600"/>
              </a:spcBef>
            </a:pPr>
            <a:r>
              <a:rPr lang="en-US" sz="1500" b="1" dirty="0">
                <a:solidFill>
                  <a:srgbClr val="FF0000"/>
                </a:solidFill>
              </a:rPr>
              <a:t>Duarte Agostinho and Others v. Portugal and 32 Other States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014EF80-2256-4951-B682-A2F3FA6BC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125" r="6518" b="2"/>
          <a:stretch/>
        </p:blipFill>
        <p:spPr>
          <a:xfrm>
            <a:off x="6230849" y="1904999"/>
            <a:ext cx="4435564" cy="4088921"/>
          </a:xfrm>
          <a:noFill/>
        </p:spPr>
      </p:pic>
    </p:spTree>
    <p:extLst>
      <p:ext uri="{BB962C8B-B14F-4D97-AF65-F5344CB8AC3E}">
        <p14:creationId xmlns:p14="http://schemas.microsoft.com/office/powerpoint/2010/main" val="37190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6EEEE-1F68-382C-6B1A-1863F36C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en-GB" dirty="0"/>
              <a:t>Verein </a:t>
            </a:r>
            <a:r>
              <a:rPr lang="en-GB" dirty="0" err="1"/>
              <a:t>KlimaSeniorinnen</a:t>
            </a:r>
            <a:r>
              <a:rPr lang="en-GB" dirty="0"/>
              <a:t> Schweiz and Others v. Switzerland (application no. 53600/20)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988146-BA5B-C50A-0258-9A2A38CAF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/>
          <a:p>
            <a:r>
              <a:rPr lang="hu-HU" sz="2200"/>
              <a:t>Svájci egyesület (tagok átlag életkora </a:t>
            </a:r>
            <a:r>
              <a:rPr lang="en-GB" sz="2200"/>
              <a:t>73</a:t>
            </a:r>
            <a:r>
              <a:rPr lang="hu-HU" sz="2200"/>
              <a:t>, </a:t>
            </a:r>
            <a:r>
              <a:rPr lang="en-GB" sz="2200"/>
              <a:t>650 </a:t>
            </a:r>
            <a:r>
              <a:rPr lang="hu-HU" sz="2200"/>
              <a:t>tag </a:t>
            </a:r>
            <a:r>
              <a:rPr lang="en-GB" sz="2200"/>
              <a:t>75</a:t>
            </a:r>
            <a:r>
              <a:rPr lang="hu-HU" sz="2200"/>
              <a:t> évnél idősebb)</a:t>
            </a:r>
          </a:p>
          <a:p>
            <a:r>
              <a:rPr lang="hu-HU" sz="2200"/>
              <a:t>4 magánszemély (78 és 89 év közöttiek)</a:t>
            </a:r>
          </a:p>
          <a:p>
            <a:r>
              <a:rPr lang="hu-HU" sz="2200"/>
              <a:t>Hazai eljárások: szövetségi bíróságok elutasítása, mivel nemcsak ők érintettek, illetve élethez és magánélethez való joguk nem eléggé érintett</a:t>
            </a:r>
            <a:endParaRPr lang="en-US" sz="220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02B21A0-A7D9-8E1E-818B-1028514CC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636" r="2091" b="1"/>
          <a:stretch/>
        </p:blipFill>
        <p:spPr>
          <a:xfrm>
            <a:off x="6230849" y="1904999"/>
            <a:ext cx="4435564" cy="4088921"/>
          </a:xfrm>
          <a:noFill/>
        </p:spPr>
      </p:pic>
    </p:spTree>
    <p:extLst>
      <p:ext uri="{BB962C8B-B14F-4D97-AF65-F5344CB8AC3E}">
        <p14:creationId xmlns:p14="http://schemas.microsoft.com/office/powerpoint/2010/main" val="19098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C46C7-CA5C-B261-8589-CC79F27E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en-GB" dirty="0"/>
              <a:t>Carême v. France (no. 7189/21)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5386E5-AF56-D1D5-80C7-F0ACDA8B9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/>
          <a:p>
            <a:r>
              <a:rPr lang="en-US" dirty="0"/>
              <a:t>Damien Carême</a:t>
            </a:r>
            <a:r>
              <a:rPr lang="hu-HU" dirty="0"/>
              <a:t> francia állampolgár</a:t>
            </a:r>
          </a:p>
          <a:p>
            <a:r>
              <a:rPr lang="en-US" dirty="0"/>
              <a:t>Grande-</a:t>
            </a:r>
            <a:r>
              <a:rPr lang="en-US" dirty="0" err="1"/>
              <a:t>Synthe</a:t>
            </a:r>
            <a:r>
              <a:rPr lang="hu-HU" dirty="0"/>
              <a:t> polgármestere 2001 és 2019 között</a:t>
            </a:r>
          </a:p>
          <a:p>
            <a:r>
              <a:rPr lang="en-US" dirty="0"/>
              <a:t>Conseil </a:t>
            </a:r>
            <a:r>
              <a:rPr lang="en-US" dirty="0" err="1"/>
              <a:t>d’État</a:t>
            </a:r>
            <a:r>
              <a:rPr lang="hu-HU" dirty="0"/>
              <a:t> döntése (2020): M. </a:t>
            </a:r>
            <a:r>
              <a:rPr lang="hu-HU" dirty="0" err="1"/>
              <a:t>Car</a:t>
            </a:r>
            <a:r>
              <a:rPr lang="en-US" dirty="0"/>
              <a:t>ê</a:t>
            </a:r>
            <a:r>
              <a:rPr lang="hu-HU" dirty="0" err="1"/>
              <a:t>me</a:t>
            </a:r>
            <a:r>
              <a:rPr lang="hu-HU" dirty="0"/>
              <a:t> nem igazolta, hogy érdekelt lenne egy hazai eljárás megindításához</a:t>
            </a:r>
            <a:endParaRPr lang="en-US" dirty="0"/>
          </a:p>
        </p:txBody>
      </p:sp>
      <p:pic>
        <p:nvPicPr>
          <p:cNvPr id="6" name="Tartalom helye 5" descr="A képen személy, épület, ruházat, Emberi arc látható&#10;&#10;Automatikusan generált leírás">
            <a:extLst>
              <a:ext uri="{FF2B5EF4-FFF2-40B4-BE49-F238E27FC236}">
                <a16:creationId xmlns:a16="http://schemas.microsoft.com/office/drawing/2014/main" id="{08273860-1CCE-8632-B4F8-20D5D46A3E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4" b="17952"/>
          <a:stretch/>
        </p:blipFill>
        <p:spPr>
          <a:xfrm>
            <a:off x="6230849" y="1904999"/>
            <a:ext cx="4435564" cy="4088921"/>
          </a:xfrm>
          <a:noFill/>
        </p:spPr>
      </p:pic>
    </p:spTree>
    <p:extLst>
      <p:ext uri="{BB962C8B-B14F-4D97-AF65-F5344CB8AC3E}">
        <p14:creationId xmlns:p14="http://schemas.microsoft.com/office/powerpoint/2010/main" val="141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B37DB-CED3-F7A7-1EFA-69D45FAC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Duarte Agostinho and Others v. Portugal and 32 Other States1 (no. 39371/20)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0C4B72-ED01-E2E1-B59B-DD5502820D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6 portugál fiatal, 10 és 23 év közöttiek</a:t>
            </a:r>
          </a:p>
          <a:p>
            <a:r>
              <a:rPr lang="hu-HU" dirty="0"/>
              <a:t>Hazai eljárás nem indult</a:t>
            </a:r>
          </a:p>
          <a:p>
            <a:r>
              <a:rPr lang="hu-HU" dirty="0"/>
              <a:t>A 2017 óta fellépő erdőtüzek a felmelegedés következményei, egészségügyi hatásuk van</a:t>
            </a:r>
          </a:p>
          <a:p>
            <a:r>
              <a:rPr lang="hu-HU" dirty="0"/>
              <a:t>+ 14. cikk: diszkrimináció tilalma – a fiatalokat jobban sújtja a klímaváltozás</a:t>
            </a:r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604D705-1192-BE86-B158-6138A4DEBB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938" y="2420889"/>
            <a:ext cx="5327039" cy="2619250"/>
          </a:xfrm>
        </p:spPr>
      </p:pic>
    </p:spTree>
    <p:extLst>
      <p:ext uri="{BB962C8B-B14F-4D97-AF65-F5344CB8AC3E}">
        <p14:creationId xmlns:p14="http://schemas.microsoft.com/office/powerpoint/2010/main" val="24317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971B2-3A09-AF95-455E-8DC2D3D3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438BDB-E5FE-22F2-565D-294308D085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Alaptörvény</a:t>
            </a:r>
          </a:p>
          <a:p>
            <a:pPr lvl="1"/>
            <a:r>
              <a:rPr lang="hu-HU" b="1" i="1" dirty="0">
                <a:effectLst/>
              </a:rPr>
              <a:t>I. cikk</a:t>
            </a:r>
            <a:endParaRPr lang="hu-HU" b="1" dirty="0">
              <a:effectLst/>
            </a:endParaRPr>
          </a:p>
          <a:p>
            <a:pPr lvl="2"/>
            <a:r>
              <a:rPr lang="hu-HU" dirty="0">
                <a:effectLst/>
              </a:rPr>
              <a:t>(1) AZ EMBER sérthetetlen és elidegeníthetetlen alapvető jogait tiszteletben kell tartani. Védelmük az állam elsőrendű kötelezettsége.</a:t>
            </a:r>
          </a:p>
          <a:p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69237F-A9AC-1E01-E4D6-50A10AAFE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BH2023. 131.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polgári</a:t>
            </a:r>
            <a:r>
              <a:rPr lang="en-US" dirty="0"/>
              <a:t> </a:t>
            </a:r>
            <a:r>
              <a:rPr lang="en-US" dirty="0" err="1"/>
              <a:t>perben</a:t>
            </a:r>
            <a:r>
              <a:rPr lang="en-US" dirty="0"/>
              <a:t>, </a:t>
            </a:r>
            <a:r>
              <a:rPr lang="en-US" dirty="0" err="1"/>
              <a:t>polgári</a:t>
            </a:r>
            <a:r>
              <a:rPr lang="en-US" dirty="0"/>
              <a:t> </a:t>
            </a:r>
            <a:r>
              <a:rPr lang="en-US" dirty="0" err="1"/>
              <a:t>jogviszonyok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eljáró</a:t>
            </a:r>
            <a:r>
              <a:rPr lang="hu-HU" dirty="0"/>
              <a:t> </a:t>
            </a:r>
            <a:r>
              <a:rPr lang="en-US" dirty="0" err="1"/>
              <a:t>bíróságnak</a:t>
            </a:r>
            <a:r>
              <a:rPr lang="en-US" dirty="0"/>
              <a:t> - </a:t>
            </a:r>
            <a:r>
              <a:rPr lang="en-US" dirty="0" err="1"/>
              <a:t>jogszabályi</a:t>
            </a:r>
            <a:r>
              <a:rPr lang="en-US" dirty="0"/>
              <a:t> </a:t>
            </a:r>
            <a:r>
              <a:rPr lang="en-US" dirty="0" err="1"/>
              <a:t>felhatalmazás</a:t>
            </a:r>
            <a:r>
              <a:rPr lang="en-US" dirty="0"/>
              <a:t> </a:t>
            </a:r>
            <a:r>
              <a:rPr lang="en-US" dirty="0" err="1"/>
              <a:t>hiányában</a:t>
            </a:r>
            <a:r>
              <a:rPr lang="en-US" dirty="0"/>
              <a:t> – </a:t>
            </a:r>
            <a:r>
              <a:rPr lang="en-US" dirty="0" err="1"/>
              <a:t>nincs</a:t>
            </a:r>
            <a:r>
              <a:rPr lang="hu-HU" dirty="0"/>
              <a:t> </a:t>
            </a:r>
            <a:r>
              <a:rPr lang="en-US" dirty="0" err="1"/>
              <a:t>hatásköre</a:t>
            </a:r>
            <a:r>
              <a:rPr lang="en-US" dirty="0"/>
              <a:t> a </a:t>
            </a:r>
            <a:r>
              <a:rPr lang="en-US" dirty="0" err="1"/>
              <a:t>közjogi</a:t>
            </a:r>
            <a:r>
              <a:rPr lang="en-US" dirty="0"/>
              <a:t> </a:t>
            </a:r>
            <a:r>
              <a:rPr lang="en-US" dirty="0" err="1"/>
              <a:t>viszonyok</a:t>
            </a:r>
            <a:r>
              <a:rPr lang="en-US" dirty="0"/>
              <a:t> </a:t>
            </a:r>
            <a:r>
              <a:rPr lang="en-US" dirty="0" err="1"/>
              <a:t>körébe</a:t>
            </a:r>
            <a:r>
              <a:rPr lang="en-US" dirty="0"/>
              <a:t> </a:t>
            </a:r>
            <a:r>
              <a:rPr lang="en-US" dirty="0" err="1"/>
              <a:t>tartozó</a:t>
            </a:r>
            <a:r>
              <a:rPr lang="en-US" dirty="0"/>
              <a:t> </a:t>
            </a:r>
            <a:r>
              <a:rPr lang="en-US" dirty="0" err="1"/>
              <a:t>intézkedések</a:t>
            </a:r>
            <a:r>
              <a:rPr lang="hu-HU" dirty="0"/>
              <a:t> </a:t>
            </a:r>
            <a:r>
              <a:rPr lang="en-US" dirty="0" err="1"/>
              <a:t>megtételére</a:t>
            </a:r>
            <a:r>
              <a:rPr lang="en-US" dirty="0"/>
              <a:t> </a:t>
            </a:r>
            <a:r>
              <a:rPr lang="en-US" dirty="0" err="1"/>
              <a:t>kötelezni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alpereseket</a:t>
            </a:r>
            <a:r>
              <a:rPr lang="en-US" dirty="0"/>
              <a:t>. Az </a:t>
            </a:r>
            <a:r>
              <a:rPr lang="en-US" dirty="0" err="1"/>
              <a:t>állam</a:t>
            </a:r>
            <a:r>
              <a:rPr lang="en-US" dirty="0"/>
              <a:t> </a:t>
            </a:r>
            <a:r>
              <a:rPr lang="en-US" dirty="0" err="1"/>
              <a:t>végrehajtó</a:t>
            </a:r>
            <a:r>
              <a:rPr lang="hu-HU" dirty="0"/>
              <a:t> </a:t>
            </a:r>
            <a:r>
              <a:rPr lang="en-US" dirty="0" err="1"/>
              <a:t>szerveiként</a:t>
            </a:r>
            <a:r>
              <a:rPr lang="en-US" dirty="0"/>
              <a:t> </a:t>
            </a:r>
            <a:r>
              <a:rPr lang="en-US" dirty="0" err="1"/>
              <a:t>eljáró</a:t>
            </a:r>
            <a:r>
              <a:rPr lang="en-US" dirty="0"/>
              <a:t> </a:t>
            </a:r>
            <a:r>
              <a:rPr lang="en-US" dirty="0" err="1"/>
              <a:t>alpereseknek</a:t>
            </a:r>
            <a:r>
              <a:rPr lang="en-US" dirty="0"/>
              <a:t> a </a:t>
            </a:r>
            <a:r>
              <a:rPr lang="en-US" dirty="0" err="1"/>
              <a:t>közjogi</a:t>
            </a:r>
            <a:r>
              <a:rPr lang="en-US" dirty="0"/>
              <a:t> </a:t>
            </a:r>
            <a:r>
              <a:rPr lang="en-US" dirty="0" err="1"/>
              <a:t>feladataik</a:t>
            </a:r>
            <a:r>
              <a:rPr lang="en-US" dirty="0"/>
              <a:t> </a:t>
            </a:r>
            <a:r>
              <a:rPr lang="en-US" dirty="0" err="1"/>
              <a:t>ellátása</a:t>
            </a:r>
            <a:r>
              <a:rPr lang="hu-HU" dirty="0"/>
              <a:t> </a:t>
            </a:r>
            <a:r>
              <a:rPr lang="en-US" dirty="0" err="1"/>
              <a:t>körében</a:t>
            </a:r>
            <a:r>
              <a:rPr lang="en-US" dirty="0"/>
              <a:t> a </a:t>
            </a:r>
            <a:r>
              <a:rPr lang="en-US" dirty="0" err="1"/>
              <a:t>felperesek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állított</a:t>
            </a:r>
            <a:r>
              <a:rPr lang="en-US" dirty="0"/>
              <a:t> </a:t>
            </a:r>
            <a:r>
              <a:rPr lang="en-US" dirty="0" err="1"/>
              <a:t>mulasztása</a:t>
            </a:r>
            <a:r>
              <a:rPr lang="en-US" dirty="0"/>
              <a:t> </a:t>
            </a:r>
            <a:r>
              <a:rPr lang="en-US" dirty="0" err="1"/>
              <a:t>személyiségi</a:t>
            </a:r>
            <a:r>
              <a:rPr lang="hu-HU" dirty="0"/>
              <a:t> </a:t>
            </a:r>
            <a:r>
              <a:rPr lang="en-US" dirty="0" err="1"/>
              <a:t>jogviszonyt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keletkeztet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519056" y="1933824"/>
            <a:ext cx="9143538" cy="411480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https://emla.hu/dace-projekt/</a:t>
            </a: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projektet az Európai Unió támogatja.</a:t>
            </a:r>
          </a:p>
        </p:txBody>
      </p:sp>
      <p:pic>
        <p:nvPicPr>
          <p:cNvPr id="1026" name="Picture 2" descr="Flag of Europe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19" y="318159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íkos szegély (16:9)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496_TF02801098" id="{E19F9870-1829-4B76-BD97-82994A599C8E}" vid="{B065B44F-3631-4F1C-8879-B45EC72981FF}"/>
    </a:ext>
  </a:extLst>
</a:theme>
</file>

<file path=ppt/theme/theme2.xml><?xml version="1.0" encoding="utf-8"?>
<a:theme xmlns:a="http://schemas.openxmlformats.org/drawingml/2006/main" name="Office-téma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Fekete csíkos szegélyű bemutató (szélesvásznú)</Template>
  <TotalTime>116</TotalTime>
  <Words>420</Words>
  <Application>Microsoft Office PowerPoint</Application>
  <PresentationFormat>Egyéni</PresentationFormat>
  <Paragraphs>49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Euphemia</vt:lpstr>
      <vt:lpstr>Csíkos szegély (16:9)</vt:lpstr>
      <vt:lpstr>Klímaperek az  Emberi Jogok Európai Bírósága  előtt</vt:lpstr>
      <vt:lpstr>Emberi Jogok Európai Egyezménye</vt:lpstr>
      <vt:lpstr>Ügyek az EJEB előtt</vt:lpstr>
      <vt:lpstr>Verein KlimaSeniorinnen Schweiz and Others v. Switzerland (application no. 53600/20)</vt:lpstr>
      <vt:lpstr>Carême v. France (no. 7189/21)</vt:lpstr>
      <vt:lpstr>Duarte Agostinho and Others v. Portugal and 32 Other States1 (no. 39371/20)</vt:lpstr>
      <vt:lpstr>Magyarország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DACE Projekt</dc:title>
  <dc:creator>Microsoft-fiók</dc:creator>
  <cp:lastModifiedBy>Kiss Csaba</cp:lastModifiedBy>
  <cp:revision>19</cp:revision>
  <cp:lastPrinted>2024-01-16T16:11:22Z</cp:lastPrinted>
  <dcterms:created xsi:type="dcterms:W3CDTF">2023-06-28T12:09:22Z</dcterms:created>
  <dcterms:modified xsi:type="dcterms:W3CDTF">2024-01-16T16:11:26Z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